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84" r:id="rId2"/>
    <p:sldMasterId id="2147484332" r:id="rId3"/>
    <p:sldMasterId id="2147484344" r:id="rId4"/>
    <p:sldMasterId id="2147484358" r:id="rId5"/>
    <p:sldMasterId id="2147484371" r:id="rId6"/>
    <p:sldMasterId id="2147484385" r:id="rId7"/>
    <p:sldMasterId id="2147484411" r:id="rId8"/>
    <p:sldMasterId id="2147484424" r:id="rId9"/>
    <p:sldMasterId id="2147484437" r:id="rId10"/>
    <p:sldMasterId id="2147484450" r:id="rId11"/>
    <p:sldMasterId id="2147485325" r:id="rId12"/>
    <p:sldMasterId id="2147485363" r:id="rId13"/>
    <p:sldMasterId id="2147485375" r:id="rId14"/>
    <p:sldMasterId id="2147485387" r:id="rId15"/>
    <p:sldMasterId id="2147485399" r:id="rId16"/>
    <p:sldMasterId id="2147485411" r:id="rId17"/>
    <p:sldMasterId id="2147485423" r:id="rId18"/>
    <p:sldMasterId id="2147485435" r:id="rId19"/>
    <p:sldMasterId id="2147485447" r:id="rId20"/>
    <p:sldMasterId id="2147485598" r:id="rId21"/>
  </p:sldMasterIdLst>
  <p:notesMasterIdLst>
    <p:notesMasterId r:id="rId89"/>
  </p:notesMasterIdLst>
  <p:handoutMasterIdLst>
    <p:handoutMasterId r:id="rId90"/>
  </p:handoutMasterIdLst>
  <p:sldIdLst>
    <p:sldId id="455" r:id="rId22"/>
    <p:sldId id="470" r:id="rId23"/>
    <p:sldId id="400" r:id="rId24"/>
    <p:sldId id="514" r:id="rId25"/>
    <p:sldId id="475" r:id="rId26"/>
    <p:sldId id="478" r:id="rId27"/>
    <p:sldId id="482" r:id="rId28"/>
    <p:sldId id="375" r:id="rId29"/>
    <p:sldId id="483" r:id="rId30"/>
    <p:sldId id="484" r:id="rId31"/>
    <p:sldId id="486" r:id="rId32"/>
    <p:sldId id="485" r:id="rId33"/>
    <p:sldId id="417" r:id="rId34"/>
    <p:sldId id="524" r:id="rId35"/>
    <p:sldId id="526" r:id="rId36"/>
    <p:sldId id="426" r:id="rId37"/>
    <p:sldId id="424" r:id="rId38"/>
    <p:sldId id="427" r:id="rId39"/>
    <p:sldId id="428" r:id="rId40"/>
    <p:sldId id="429" r:id="rId41"/>
    <p:sldId id="425" r:id="rId42"/>
    <p:sldId id="430" r:id="rId43"/>
    <p:sldId id="385" r:id="rId44"/>
    <p:sldId id="386" r:id="rId45"/>
    <p:sldId id="388" r:id="rId46"/>
    <p:sldId id="387" r:id="rId47"/>
    <p:sldId id="367" r:id="rId48"/>
    <p:sldId id="390" r:id="rId49"/>
    <p:sldId id="391" r:id="rId50"/>
    <p:sldId id="392" r:id="rId51"/>
    <p:sldId id="393" r:id="rId52"/>
    <p:sldId id="394" r:id="rId53"/>
    <p:sldId id="395" r:id="rId54"/>
    <p:sldId id="275" r:id="rId55"/>
    <p:sldId id="396" r:id="rId56"/>
    <p:sldId id="397" r:id="rId57"/>
    <p:sldId id="398" r:id="rId58"/>
    <p:sldId id="479" r:id="rId59"/>
    <p:sldId id="497" r:id="rId60"/>
    <p:sldId id="505" r:id="rId61"/>
    <p:sldId id="506" r:id="rId62"/>
    <p:sldId id="507" r:id="rId63"/>
    <p:sldId id="508" r:id="rId64"/>
    <p:sldId id="509" r:id="rId65"/>
    <p:sldId id="510" r:id="rId66"/>
    <p:sldId id="511" r:id="rId67"/>
    <p:sldId id="512" r:id="rId68"/>
    <p:sldId id="525" r:id="rId69"/>
    <p:sldId id="513" r:id="rId70"/>
    <p:sldId id="494" r:id="rId71"/>
    <p:sldId id="496" r:id="rId72"/>
    <p:sldId id="493" r:id="rId73"/>
    <p:sldId id="487" r:id="rId74"/>
    <p:sldId id="489" r:id="rId75"/>
    <p:sldId id="498" r:id="rId76"/>
    <p:sldId id="488" r:id="rId77"/>
    <p:sldId id="490" r:id="rId78"/>
    <p:sldId id="491" r:id="rId79"/>
    <p:sldId id="492" r:id="rId80"/>
    <p:sldId id="480" r:id="rId81"/>
    <p:sldId id="502" r:id="rId82"/>
    <p:sldId id="501" r:id="rId83"/>
    <p:sldId id="500" r:id="rId84"/>
    <p:sldId id="503" r:id="rId85"/>
    <p:sldId id="522" r:id="rId86"/>
    <p:sldId id="421" r:id="rId87"/>
    <p:sldId id="523" r:id="rId88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DDDDDD"/>
    <a:srgbClr val="FFFFFF"/>
    <a:srgbClr val="FF9933"/>
    <a:srgbClr val="FABF8F"/>
    <a:srgbClr val="3C536F"/>
    <a:srgbClr val="EAEAEA"/>
    <a:srgbClr val="BFBFBF"/>
    <a:srgbClr val="E3E2C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9" autoAdjust="0"/>
    <p:restoredTop sz="94660"/>
  </p:normalViewPr>
  <p:slideViewPr>
    <p:cSldViewPr>
      <p:cViewPr>
        <p:scale>
          <a:sx n="84" d="100"/>
          <a:sy n="84" d="100"/>
        </p:scale>
        <p:origin x="-11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slide" Target="slides/slide63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288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1" tIns="46207" rIns="92411" bIns="46207" numCol="1" anchor="t" anchorCtr="0" compatLnSpc="1">
            <a:prstTxWarp prst="textNoShape">
              <a:avLst/>
            </a:prstTxWarp>
          </a:bodyPr>
          <a:lstStyle>
            <a:lvl1pPr algn="l" defTabSz="922622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17" y="0"/>
            <a:ext cx="2946288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1" tIns="46207" rIns="92411" bIns="46207" numCol="1" anchor="t" anchorCtr="0" compatLnSpc="1">
            <a:prstTxWarp prst="textNoShape">
              <a:avLst/>
            </a:prstTxWarp>
          </a:bodyPr>
          <a:lstStyle>
            <a:lvl1pPr algn="r" defTabSz="922622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335"/>
            <a:ext cx="2946288" cy="4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1" tIns="46207" rIns="92411" bIns="46207" numCol="1" anchor="b" anchorCtr="0" compatLnSpc="1">
            <a:prstTxWarp prst="textNoShape">
              <a:avLst/>
            </a:prstTxWarp>
          </a:bodyPr>
          <a:lstStyle>
            <a:lvl1pPr algn="l" defTabSz="922622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17" y="9428335"/>
            <a:ext cx="2946288" cy="4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1" tIns="46207" rIns="92411" bIns="46207" numCol="1" anchor="b" anchorCtr="0" compatLnSpc="1">
            <a:prstTxWarp prst="textNoShape">
              <a:avLst/>
            </a:prstTxWarp>
          </a:bodyPr>
          <a:lstStyle>
            <a:lvl1pPr algn="r" defTabSz="922622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D9B98150-BE71-4EC1-89D9-DAA1627607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3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288" cy="4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2" tIns="46212" rIns="92422" bIns="46212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17" y="0"/>
            <a:ext cx="2946288" cy="4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2" tIns="46212" rIns="92422" bIns="462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3DF670B0-BAE6-4EBC-AC33-302B610960E3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254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396" y="4714956"/>
            <a:ext cx="5436883" cy="44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2" tIns="46212" rIns="92422" bIns="46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335"/>
            <a:ext cx="2946288" cy="4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2" tIns="46212" rIns="92422" bIns="46212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17" y="9428335"/>
            <a:ext cx="2946288" cy="4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2" tIns="46212" rIns="92422" bIns="46212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46567569-FEC5-49C4-B287-545533B2D1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757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292913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965231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3081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073769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693633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475701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292517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280113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341368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6719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02057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25023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296192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99866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2353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91" tIns="47195" rIns="94391" bIns="47195"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260008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454235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843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83ECC-9FAD-48E4-AD1E-B5EA159390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73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08D05-ABCD-4954-99B3-C68E344B57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6471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1D7E033E-AEB9-48A0-8E6C-DF52E87696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1178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B0129C9-A598-4EAE-B58B-78143B340F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6153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DC8CDF03-667A-41E7-9CC7-D30DE7A928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3339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598F8486-3C27-4509-8018-B66901F7FB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1903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fld id="{B621A950-5F4C-4D22-81E2-67B2640343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13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289808BA-BE46-4BC1-BA18-643F1C964E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2186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3FB9B4D6-F41E-4823-8F55-9C0B137066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32637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D13553C-8415-4775-B80B-F19982760D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81807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BD11FA0B-CEB2-44C1-8C46-411D16FDD8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1187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2F393860-9973-42D5-ACCC-8BC317167D9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519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B9C0-1BE0-4518-83C5-E4E7A61E13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918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A48B0359-284E-4B32-9BD4-F7F42BF81E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3198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CD0EB1F-3F84-4212-B7ED-042A6D431A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134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67E21A76-BC40-483D-A75C-9920589ACE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7409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2DC01E27-D499-4F94-8A31-A9CD2AA9F9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684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9489BB2A-A27F-45E7-9385-CFBEAEE010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0150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FA9E42D6-77FD-47EF-B91F-7165E629BA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5852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fld id="{0722DDC5-1ABD-432C-BA59-A97AA3BA824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9127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EA9FA3C7-E927-4965-A971-D37BFE0503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6447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DB04C8B-2AED-4391-9E86-B761D9B32B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455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666805D0-9540-4AED-B7EC-50A1F3B914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3396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B61EF-76D5-40FF-962F-3BE2615529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296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AD1501A4-C230-4F6A-AE0A-AD2FAC958F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10265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ABB9001A-D915-4201-94AD-AE3C96F6C9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1331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3B82E1CC-7B02-4859-AB16-64FAFCB0A6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9139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8E5D521-29CE-4CD3-9952-6DCACADDBC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0537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BB241F52-4F98-4F91-8A64-9692C683FB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4807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98BBFD29-7D13-482D-9D20-ABC7520EA9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385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FF00B3C1-D30C-4E45-B21E-3FF197EC7B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0946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806CADB-3BD8-4101-82B3-0A8AA545CA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6172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fld id="{0B08B8CB-B4A5-4715-9B58-F95B0AAA65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28742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50A18AFD-C305-496C-B4F3-BD53EC2BA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64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ACC42-6FF6-4A02-BB35-B476F52FC3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7718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3F0F41C0-B08F-4DE3-AAB0-9B2322ECC7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9420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608A243D-793F-458D-8C1B-CEE3A792FC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8234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F651FCB-9E43-4750-8199-8F29579733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6519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E48271F4-3121-4D7F-8DAC-97E5EDB59815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3445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3FB308A4-F68B-4A8A-B371-6A5E7C3438BF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564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DFB5D35D-1E27-4016-B885-0BE6957B7D4F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4982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1C53A482-ECB5-4D7C-8949-ABC577D107BA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6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0DAD6A72-9436-417B-80E6-48A850F81EC7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0183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BF4700C4-205D-43F0-B4A3-4B9937A12674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2517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0A8EBB01-AE72-4500-89ED-46570CBD9D10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682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3A9CF-592A-4BBC-92E1-9771375240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1272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969696"/>
              </a:buClr>
              <a:defRPr/>
            </a:pPr>
            <a:endParaRPr lang="pl-PL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969696"/>
              </a:buClr>
              <a:defRPr/>
            </a:pPr>
            <a:fld id="{4D022AF8-BDD0-49DB-9A30-15C7A24699DB}" type="slidenum">
              <a:rPr lang="pl-PL" smtClean="0">
                <a:solidFill>
                  <a:srgbClr val="434342"/>
                </a:solidFill>
              </a:rPr>
              <a:pPr>
                <a:buClr>
                  <a:srgbClr val="969696"/>
                </a:buClr>
                <a:defRPr/>
              </a:pPr>
              <a:t>‹#›</a:t>
            </a:fld>
            <a:endParaRPr lang="pl-PL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86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481B8DBF-157B-4F13-B0F3-1201F2944B95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7967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5BAE5F35-2D31-4133-9406-0D0EBE297298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5047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969696"/>
              </a:buClr>
              <a:defRPr/>
            </a:pPr>
            <a:fld id="{566F7456-829E-4169-8F73-C51ACBB61D85}" type="slidenum">
              <a:rPr lang="pl-PL" smtClean="0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6225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969696"/>
              </a:buCl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969696"/>
              </a:buClr>
              <a:defRPr/>
            </a:pPr>
            <a:fld id="{5F4509D5-9680-4F8B-9D4D-9B2CEEF3D904}" type="slidenum">
              <a:rPr lang="pl-PL"/>
              <a:pPr>
                <a:buClr>
                  <a:srgbClr val="969696"/>
                </a:buCl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042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644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680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49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243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44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D16E7-BDA5-4D68-A18E-66C41BA576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3360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059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34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492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02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714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543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640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376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043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04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1CF43-7453-4EDD-8DEC-BCD1A8EE25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5049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667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62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866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58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499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758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866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813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30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17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F5115-DE88-4E6F-B664-CBEE7B560B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7569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630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089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312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6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011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1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72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161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952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6ED6A-D77E-4310-A9D5-7845C39FCB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15887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788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649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21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78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946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086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012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587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03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02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D970-E1DD-4109-B253-D7888479C9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5303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44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989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545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901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152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139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675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8653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486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6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B21A-FBAD-4834-80C0-D72D983B7E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628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69CE4-D0D9-4BB3-A2D1-FD8522F209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518673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66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664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295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9741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1643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855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485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4792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783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18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524D-E2FF-4BB9-BE00-7882CE6C25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2797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911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5F79-00AC-45A0-A8B0-388CB13521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5EC38-289C-4936-B945-56F976FCE1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025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853D-E459-40E8-8CD2-24CF6FAABF6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40-D8BF-40C0-8599-CBD72D10AE5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00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A0977-92E9-469A-8053-C96E44CE753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9684-0390-4786-886F-C88C9A45229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461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F463-7173-4AAE-AA5D-43B6F73886A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30CB-1023-4A07-9374-3297353971B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859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8B6A8-C424-4617-ACF3-6486428F2B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87F2-FD77-454B-860E-DE573D7F9D1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1222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2546-F804-46D1-ACA3-C4556780AA5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B52B-E25D-4A87-9974-746134C3D8B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043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F864D-46A2-41AC-91A1-D374C2B8201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99DA-D32B-496D-8103-1DDE06FA298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546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0A2C-B488-456F-B742-88D7467A7A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8B2D-2DD6-432B-8618-B21EF9C40B0F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4116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B0D3-0532-4420-A0AD-33BC103544C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8D262-FF2A-4D76-BE48-BA73F0F791B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82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48648-4D5A-48FC-AF21-13EA287B4A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9919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126E-57D7-4240-8945-0710547C2FD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5A1A-2346-485B-B3DE-375361F23C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4754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A7D0-3F38-43AC-B01E-AF751F811F0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CBA26-D3E0-49F6-9637-4DDBF222C503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6072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6970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3983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238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28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518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858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096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58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EC00E-F131-4B00-B40C-FAF8DEA624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32244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4246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7662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2016-10-27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5546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83ECC-9FAD-48E4-AD1E-B5EA1593907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1324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B21A-FBAD-4834-80C0-D72D983B7EE3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4827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5690-3AD5-44A6-8F66-F6AF9B0CE91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531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CC0D-E752-4B33-A571-EDD2F4426C2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791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BFDE9-7FB0-4781-99E1-431F08B6E457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27D1-7693-4266-8B75-A4217664F90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5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8F5FE-7875-49CF-85E0-BBE9BD17A2C1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5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23A645-E804-4720-B0CF-FF1C0F327258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19C02E-CCEF-474C-BECC-0A8FEFC33F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65032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4BA6-8F3D-4F1C-8D89-CBC71070997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597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95B74-1F90-43C9-AD8F-D3D39BF3F191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519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08D05-ABCD-4954-99B3-C68E344B57CC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0692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B9C0-1BE0-4518-83C5-E4E7A61E1393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2325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B61EF-76D5-40FF-962F-3BE26155291A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38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7EE689-F479-4C0E-8015-ABC5D3228E9B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B6A0F7-7A91-4430-A961-2AD542A7E3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442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99548A-98FD-4D5E-9FEF-4973ADAFE8FD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343343-0008-45E6-AE1E-12B6CB015B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719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908E9A-022D-41AA-8F42-2EE758EC7C0E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BA7659-AF9E-4557-BE39-7F8BB8F3DC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534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703FD0-B534-46DF-9C22-31AFDFB32FA1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D6FFEB-586C-4A16-B57A-9F7AE6EBDD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822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E27DC1-E97D-4C19-ACE9-C068DBCEB5D0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49668D-9113-4A3D-99D3-548859A214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02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5690-3AD5-44A6-8F66-F6AF9B0CE9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295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0C0C4F-480C-4C46-84C4-5A34766EC7DC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0C37E8-A414-49CC-8F54-65AA980EAB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261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216DAC-7281-4D37-852E-1F3EDEE6E5B4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5A5468-CE0A-4F3B-8AF0-17C737DD25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948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DE80A8-A07B-4869-A228-25C5EDD908AF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68F0C7-54FD-4186-8B73-1784638699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2696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94E9DE-ADC1-49B1-ADAD-95537012E18E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D0915E-A538-4128-83ED-AC6912EF80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285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AD4B0E-EEFE-4A29-9ED5-980C675D0E75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76243E-7DCB-432F-BE00-212A8C14C6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143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7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7D8D97AC-B17F-4CD8-89AF-1FAC3F7DFB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116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30628A52-3A90-45DC-B0D0-556FE13524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462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66C43F49-646D-49D0-A430-C1472D3FF6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147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8C589B77-6CE5-479D-B42A-569B40115B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350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B2CC8905-9E4C-4368-BB59-14801C91157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53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CC0D-E752-4B33-A571-EDD2F4426C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312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366B1C31-D3E1-42B9-8C3E-E329C8522BA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569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AC11CE73-1108-49BB-8AF4-C19DC7A9D4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739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52787A5E-23B9-4AC6-89F2-11996959A1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621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A72F0E79-E9B8-46D3-BC51-81E2CFA703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4717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748AC2FD-B378-42BB-BC11-AEB0245DAF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778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4FA4BDAB-D590-4DB8-9409-3A226B36F8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7965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5B03B2C1-86DD-4351-A3E7-21146C67297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038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7D2EDDCA-4772-449C-8FAE-30790546A5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812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0AF24A01-453A-4FD9-900D-E523B5DDA9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154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A6509A7-6292-49F8-B7CC-F3BE5048EB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BFDE9-7FB0-4781-99E1-431F08B6E45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248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F23C2B0-1047-4298-9739-50B6A4DC6E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067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CCAB0A46-DA6C-4A32-9A3F-6098F7191D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3057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9FE4A7CC-6269-46B9-A3AF-7601F62899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676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2F326369-3C87-4EAF-9FAC-27D564A706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3829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D4B5C18F-91EE-4582-AB97-0350A903A3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5448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fld id="{4BA57B00-ED84-4EAE-8244-7FB22B6FAF9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673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11BF30F6-6D3A-4E42-B59D-843CC58AD6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814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332289F-50FC-4911-81AF-114D6844E1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648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1FA01C66-75ED-42F1-A1CA-220EB8FED3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8110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EE932DA8-51A2-4056-8453-E79DEAB220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62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27D1-7693-4266-8B75-A4217664F9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5821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7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AA081FD6-E2AD-4239-84B4-B990960EB6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27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F163BCF1-F97B-4E47-85F7-AA8F607F8D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8163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AF1A6A94-5192-4228-A83D-C9453593BD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6369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100E152F-B5D2-4C23-9776-227B43E5CF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227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84C17DA4-3E6E-409F-9AE7-958BDDAD3E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913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DFE9DEAD-22B5-46EC-BD3A-57BEF0F52D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792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9BCCB70C-AC17-4CDD-93CE-9C99FFE2DB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315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7BA0576E-C455-4DC4-9001-0AB356928C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159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1735133F-251B-405A-BDD8-36D1A08774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550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17ECD768-C9C9-4192-BD53-4529B0C3E1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61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8F5FE-7875-49CF-85E0-BBE9BD17A2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306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D23E23E4-1430-4700-A057-EBD1BC4EE6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7433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CBA0E7E0-A3E4-4A23-BEEB-6978EFF26A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170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B2B2B2"/>
              </a:buClr>
              <a:defRPr>
                <a:cs typeface="Arial" charset="0"/>
              </a:defRPr>
            </a:lvl1pPr>
          </a:lstStyle>
          <a:p>
            <a:pPr>
              <a:defRPr/>
            </a:pPr>
            <a:fld id="{F929434E-0FED-4D64-9BBD-7C9C0236BF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8698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D443422D-FF17-4777-857D-15A8CF7426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320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E3309B66-F5B8-40C6-9095-E1B7C11C0E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2281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1FA965F4-1C41-4E94-9604-984AFF1ED3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52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E1705BE-5255-41C3-96F1-B2B32BFD78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8132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E4501966-B497-4FE1-8285-11DA2AE80D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610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FAD552E2-DA56-4B14-A582-BFE5172AC6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63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12FD142-FEE8-4C15-8385-64B0C6A340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24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4BA6-8F3D-4F1C-8D89-CBC7107099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4369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fld id="{F198EA39-91C1-4DC7-9E8A-81E19BD1E5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366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016F7EE2-8AA0-45E3-8E12-F7A44452B0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604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9BDD9AC6-BC52-43E0-A19E-5532D68444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1438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84417322-35B2-4F8B-B5D0-70C10B34B3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0344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AAA27AD5-F389-4ADE-B33C-CC708EF96A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6979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4D79CEC1-6DFA-4E32-98AF-1A060569A7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6273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FA9F48E5-768B-4C44-A284-89C2A65DE5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452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AB53CE9F-7B9D-46E8-A82C-F465280B6A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012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99A074E1-D475-492D-9EBA-3526CAD658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2027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DA636425-1043-4B01-A585-5657092F57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20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95B74-1F90-43C9-AD8F-D3D39BF3F19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5047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1956A256-08C1-460D-8819-F6B80C3C31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6763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F44F0393-1909-464A-AE72-EA839746FB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449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solidFill>
                  <a:srgbClr val="434342"/>
                </a:solidFill>
                <a:cs typeface="Arial" charset="0"/>
              </a:defRPr>
            </a:lvl1pPr>
          </a:lstStyle>
          <a:p>
            <a:pPr>
              <a:defRPr/>
            </a:pPr>
            <a:fld id="{839DBDA9-6BE1-4439-BA04-9008238C30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5267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58FBCF33-63F8-4E7C-9931-58BEF7241C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4585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DA67CD0E-9A93-4612-B439-3E54668200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7543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D5671FF4-0AB4-4EB6-A045-5538A50EAA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285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7F2AE265-9B1B-4F9A-AB45-39AD20EF42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5248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92593433-FF80-4503-925D-559B20932C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6586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58889804-A841-4DCF-8B63-034DAD4D7C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518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SzTx/>
              <a:buFontTx/>
              <a:buNone/>
              <a:defRPr>
                <a:cs typeface="Arial" charset="0"/>
              </a:defRPr>
            </a:lvl1pPr>
          </a:lstStyle>
          <a:p>
            <a:pPr>
              <a:defRPr/>
            </a:pPr>
            <a:fld id="{BAF39A9E-CF31-417D-9CC9-486743C7D8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23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fld id="{A3C56488-3E1E-423E-9F7F-D8F7384449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  <p:sldLayoutId id="214748506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000" cap="all" spc="200" baseline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65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DCB2CE8B-46C9-4452-9891-290BFBC6E4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09" r:id="rId9"/>
    <p:sldLayoutId id="2147485210" r:id="rId10"/>
    <p:sldLayoutId id="2147485211" r:id="rId11"/>
    <p:sldLayoutId id="21474852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3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000" cap="all" spc="200" baseline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65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B6A820DC-7070-4FCC-8A92-40A0BB9AB6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3" r:id="rId1"/>
    <p:sldLayoutId id="2147485214" r:id="rId2"/>
    <p:sldLayoutId id="2147485215" r:id="rId3"/>
    <p:sldLayoutId id="2147485216" r:id="rId4"/>
    <p:sldLayoutId id="2147485217" r:id="rId5"/>
    <p:sldLayoutId id="2147485218" r:id="rId6"/>
    <p:sldLayoutId id="2147485219" r:id="rId7"/>
    <p:sldLayoutId id="2147485220" r:id="rId8"/>
    <p:sldLayoutId id="2147485221" r:id="rId9"/>
    <p:sldLayoutId id="2147485222" r:id="rId10"/>
    <p:sldLayoutId id="2147485223" r:id="rId11"/>
    <p:sldLayoutId id="21474852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fld id="{F283CA97-F937-4227-A7A4-80E9B8D9A4A2}" type="slidenum">
              <a:rPr lang="pl-PL" smtClean="0">
                <a:cs typeface="+mn-cs"/>
              </a:rPr>
              <a:pPr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Wingdings" pitchFamily="2" charset="2"/>
                <a:buNone/>
                <a:defRPr/>
              </a:pPr>
              <a:t>‹#›</a:t>
            </a:fld>
            <a:endParaRPr lang="pl-PL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13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6" r:id="rId1"/>
    <p:sldLayoutId id="2147485327" r:id="rId2"/>
    <p:sldLayoutId id="2147485328" r:id="rId3"/>
    <p:sldLayoutId id="2147485329" r:id="rId4"/>
    <p:sldLayoutId id="2147485330" r:id="rId5"/>
    <p:sldLayoutId id="2147485331" r:id="rId6"/>
    <p:sldLayoutId id="2147485332" r:id="rId7"/>
    <p:sldLayoutId id="2147485333" r:id="rId8"/>
    <p:sldLayoutId id="2147485334" r:id="rId9"/>
    <p:sldLayoutId id="2147485335" r:id="rId10"/>
    <p:sldLayoutId id="2147485336" r:id="rId11"/>
    <p:sldLayoutId id="2147485337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1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4" r:id="rId1"/>
    <p:sldLayoutId id="2147485365" r:id="rId2"/>
    <p:sldLayoutId id="2147485366" r:id="rId3"/>
    <p:sldLayoutId id="2147485367" r:id="rId4"/>
    <p:sldLayoutId id="2147485368" r:id="rId5"/>
    <p:sldLayoutId id="2147485369" r:id="rId6"/>
    <p:sldLayoutId id="2147485370" r:id="rId7"/>
    <p:sldLayoutId id="2147485371" r:id="rId8"/>
    <p:sldLayoutId id="2147485372" r:id="rId9"/>
    <p:sldLayoutId id="2147485373" r:id="rId10"/>
    <p:sldLayoutId id="2147485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2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6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00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0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44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68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EC115-D682-4F77-B4BC-AE44FCDF1F17}" type="datetimeFigureOut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2016-10-27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BF2C5-8DCD-4305-A4EC-293E4C04D9EB}" type="slidenum">
              <a:rPr lang="pl-PL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16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  <p:sldLayoutId id="2147485445" r:id="rId10"/>
    <p:sldLayoutId id="21474854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205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latin typeface="Times New Roman" pitchFamily="18" charset="0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2061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latin typeface="Times New Roman" pitchFamily="18" charset="0"/>
                </a:endParaRPr>
              </a:p>
            </p:txBody>
          </p:sp>
          <p:sp>
            <p:nvSpPr>
              <p:cNvPr id="2062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latin typeface="Times New Roman" pitchFamily="18" charset="0"/>
                </a:endParaRPr>
              </a:p>
            </p:txBody>
          </p:sp>
          <p:sp>
            <p:nvSpPr>
              <p:cNvPr id="2063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2058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2059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latin typeface="Times New Roman" pitchFamily="18" charset="0"/>
                </a:endParaRPr>
              </a:p>
            </p:txBody>
          </p:sp>
          <p:sp>
            <p:nvSpPr>
              <p:cNvPr id="2060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2813" y="6251575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4388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4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fld id="{BB4466BB-9D8F-4767-A8BD-24DD56CA1A1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75" r:id="rId7"/>
    <p:sldLayoutId id="2147485076" r:id="rId8"/>
    <p:sldLayoutId id="2147485077" r:id="rId9"/>
    <p:sldLayoutId id="2147485078" r:id="rId10"/>
    <p:sldLayoutId id="214748507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fld id="{F283CA97-F937-4227-A7A4-80E9B8D9A4A2}" type="slidenum">
              <a:rPr lang="pl-PL" smtClean="0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Wingdings" pitchFamily="2" charset="2"/>
                <a:buNone/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4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8" r:id="rId1"/>
    <p:sldLayoutId id="2147485449" r:id="rId2"/>
    <p:sldLayoutId id="2147485450" r:id="rId3"/>
    <p:sldLayoutId id="2147485451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26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fld id="{A3C56488-3E1E-423E-9F7F-D8F738444950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3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  <p:sldLayoutId id="214748561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180F1C9-D3A0-4568-94F5-7F416CEA893F}" type="datetimeFigureOut">
              <a:rPr lang="pl-PL"/>
              <a:pPr>
                <a:defRPr/>
              </a:pPr>
              <a:t>2016-10-27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F8A0EF1-0C56-4AA7-AB24-D09F4566C5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4" r:id="rId1"/>
    <p:sldLayoutId id="2147485105" r:id="rId2"/>
    <p:sldLayoutId id="2147485106" r:id="rId3"/>
    <p:sldLayoutId id="2147485107" r:id="rId4"/>
    <p:sldLayoutId id="2147485108" r:id="rId5"/>
    <p:sldLayoutId id="2147485109" r:id="rId6"/>
    <p:sldLayoutId id="2147485110" r:id="rId7"/>
    <p:sldLayoutId id="2147485111" r:id="rId8"/>
    <p:sldLayoutId id="2147485112" r:id="rId9"/>
    <p:sldLayoutId id="2147485113" r:id="rId10"/>
    <p:sldLayoutId id="2147485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717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15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717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61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61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85B77C6-3EF4-401C-B2A9-9F04FED27D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15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  <p:sldLayoutId id="2147485119" r:id="rId5"/>
    <p:sldLayoutId id="2147485120" r:id="rId6"/>
    <p:sldLayoutId id="2147485121" r:id="rId7"/>
    <p:sldLayoutId id="2147485122" r:id="rId8"/>
    <p:sldLayoutId id="2147485123" r:id="rId9"/>
    <p:sldLayoutId id="2147485124" r:id="rId10"/>
    <p:sldLayoutId id="2147485125" r:id="rId11"/>
    <p:sldLayoutId id="2147485126" r:id="rId12"/>
    <p:sldLayoutId id="214748512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000" cap="all" spc="200" baseline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65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F61C0644-D374-48EB-B23C-214E9E7A2E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  <p:sldLayoutId id="21474851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922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pl-PL" altLang="pl-PL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820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922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pl-PL" altLang="pl-PL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819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BE2FED5-CB19-47FF-BCF9-E0FDD27399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820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  <p:sldLayoutId id="2147485151" r:id="rId12"/>
    <p:sldLayoutId id="2147485152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000" cap="all" spc="200" baseline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65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F9F7D9D-2087-4190-814F-36CE82F261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  <p:sldLayoutId id="21474851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2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000" cap="all" spc="200" baseline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65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9A92186C-F859-4F87-B5D4-46060631C8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7" r:id="rId1"/>
    <p:sldLayoutId id="2147485178" r:id="rId2"/>
    <p:sldLayoutId id="2147485179" r:id="rId3"/>
    <p:sldLayoutId id="2147485180" r:id="rId4"/>
    <p:sldLayoutId id="2147485181" r:id="rId5"/>
    <p:sldLayoutId id="2147485182" r:id="rId6"/>
    <p:sldLayoutId id="2147485183" r:id="rId7"/>
    <p:sldLayoutId id="2147485184" r:id="rId8"/>
    <p:sldLayoutId id="2147485185" r:id="rId9"/>
    <p:sldLayoutId id="2147485186" r:id="rId10"/>
    <p:sldLayoutId id="2147485187" r:id="rId11"/>
    <p:sldLayoutId id="21474851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29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000" cap="all" spc="200" baseline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 sz="165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2A6E60E-57D2-42AE-ABC1-AD905EAB31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9" r:id="rId1"/>
    <p:sldLayoutId id="2147485190" r:id="rId2"/>
    <p:sldLayoutId id="2147485191" r:id="rId3"/>
    <p:sldLayoutId id="2147485192" r:id="rId4"/>
    <p:sldLayoutId id="2147485193" r:id="rId5"/>
    <p:sldLayoutId id="2147485194" r:id="rId6"/>
    <p:sldLayoutId id="2147485195" r:id="rId7"/>
    <p:sldLayoutId id="2147485196" r:id="rId8"/>
    <p:sldLayoutId id="2147485197" r:id="rId9"/>
    <p:sldLayoutId id="2147485198" r:id="rId10"/>
    <p:sldLayoutId id="2147485199" r:id="rId11"/>
    <p:sldLayoutId id="21474852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8.xml"/><Relationship Id="rId5" Type="http://schemas.openxmlformats.org/officeDocument/2006/relationships/image" Target="http://zspszow.slask.pl/a_grafika/427_1.jpg" TargetMode="Externa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4.wdp"/><Relationship Id="rId7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67.jpeg"/><Relationship Id="rId5" Type="http://schemas.microsoft.com/office/2007/relationships/hdphoto" Target="../media/hdphoto9.wdp"/><Relationship Id="rId4" Type="http://schemas.openxmlformats.org/officeDocument/2006/relationships/image" Target="../media/image66.jpeg"/><Relationship Id="rId9" Type="http://schemas.microsoft.com/office/2007/relationships/hdphoto" Target="../media/hdphoto1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71.jpeg"/><Relationship Id="rId5" Type="http://schemas.microsoft.com/office/2007/relationships/hdphoto" Target="../media/hdphoto13.wdp"/><Relationship Id="rId4" Type="http://schemas.openxmlformats.org/officeDocument/2006/relationships/image" Target="../media/image70.jpeg"/><Relationship Id="rId9" Type="http://schemas.microsoft.com/office/2007/relationships/hdphoto" Target="../media/hdphoto15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8.xml"/><Relationship Id="rId5" Type="http://schemas.microsoft.com/office/2007/relationships/hdphoto" Target="../media/hdphoto17.wdp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8.xml"/><Relationship Id="rId5" Type="http://schemas.microsoft.com/office/2007/relationships/hdphoto" Target="../media/hdphoto19.wdp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8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28.xml"/><Relationship Id="rId5" Type="http://schemas.microsoft.com/office/2007/relationships/hdphoto" Target="../media/hdphoto21.wdp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28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87.jpeg"/><Relationship Id="rId5" Type="http://schemas.microsoft.com/office/2007/relationships/hdphoto" Target="../media/hdphoto25.wdp"/><Relationship Id="rId4" Type="http://schemas.openxmlformats.org/officeDocument/2006/relationships/image" Target="../media/image86.jpeg"/><Relationship Id="rId9" Type="http://schemas.microsoft.com/office/2007/relationships/hdphoto" Target="../media/hdphoto27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1600200"/>
            <a:ext cx="9144000" cy="3505200"/>
          </a:xfrm>
          <a:prstGeom prst="rect">
            <a:avLst/>
          </a:prstGeom>
          <a:solidFill>
            <a:srgbClr val="3C5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1971" name="Tytuł 1"/>
          <p:cNvSpPr>
            <a:spLocks noGrp="1"/>
          </p:cNvSpPr>
          <p:nvPr>
            <p:ph type="ctrTitle"/>
          </p:nvPr>
        </p:nvSpPr>
        <p:spPr>
          <a:xfrm>
            <a:off x="1113844" y="1086364"/>
            <a:ext cx="7139621" cy="4502940"/>
          </a:xfrm>
        </p:spPr>
        <p:txBody>
          <a:bodyPr/>
          <a:lstStyle/>
          <a:p>
            <a:pPr eaLnBrk="1" hangingPunct="1"/>
            <a:r>
              <a:rPr lang="pl-PL" altLang="pl-PL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Realizacja </a:t>
            </a:r>
            <a:r>
              <a:rPr lang="pl-PL" altLang="pl-PL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l-PL" altLang="pl-PL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</a:br>
            <a:r>
              <a:rPr lang="pl-PL" altLang="pl-PL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przez </a:t>
            </a:r>
            <a:r>
              <a:rPr lang="pl-PL" altLang="pl-PL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Powiat Wodzisławski zadań oświatowych </a:t>
            </a:r>
            <a:br>
              <a:rPr lang="pl-PL" altLang="pl-PL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</a:br>
            <a:r>
              <a:rPr lang="pl-PL" altLang="pl-PL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w roku szkolnym 2015/2016</a:t>
            </a:r>
          </a:p>
        </p:txBody>
      </p:sp>
      <p:sp>
        <p:nvSpPr>
          <p:cNvPr id="211973" name="Podtytuł 2"/>
          <p:cNvSpPr txBox="1">
            <a:spLocks/>
          </p:cNvSpPr>
          <p:nvPr/>
        </p:nvSpPr>
        <p:spPr bwMode="auto">
          <a:xfrm>
            <a:off x="6311660" y="6017790"/>
            <a:ext cx="24574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l-PL" alt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PAŹDZIERNIK </a:t>
            </a:r>
            <a:r>
              <a:rPr lang="pl-PL" alt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  <a:endParaRPr lang="pl-PL" altLang="pl-P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1982" name="Picture 3" descr="ZP-RGB-POZ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609600" y="336949"/>
            <a:ext cx="1008488" cy="727141"/>
          </a:xfrm>
          <a:prstGeom prst="rect">
            <a:avLst/>
          </a:prstGeom>
          <a:noFill/>
          <a:ln>
            <a:noFill/>
          </a:ln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oliniowy 2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>
            <a:off x="0" y="5113606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1826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414224"/>
            <a:ext cx="8382000" cy="584775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SZKOŁY DLA DOROSŁYCH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358637"/>
              </p:ext>
            </p:extLst>
          </p:nvPr>
        </p:nvGraphicFramePr>
        <p:xfrm>
          <a:off x="381000" y="1295400"/>
          <a:ext cx="8305799" cy="2296164"/>
        </p:xfrm>
        <a:graphic>
          <a:graphicData uri="http://schemas.openxmlformats.org/drawingml/2006/table">
            <a:tbl>
              <a:tblPr firstRow="1" firstCol="1" bandRow="1"/>
              <a:tblGrid>
                <a:gridCol w="1964676"/>
                <a:gridCol w="1070497"/>
                <a:gridCol w="1159914"/>
                <a:gridCol w="1963419"/>
                <a:gridCol w="969745"/>
                <a:gridCol w="1177548"/>
              </a:tblGrid>
              <a:tr h="226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pl-PL" sz="1400" dirty="0">
                        <a:effectLst/>
                        <a:latin typeface="Times New Roman"/>
                      </a:endParaRPr>
                    </a:p>
                  </a:txBody>
                  <a:tcPr marL="23258" marR="232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2015/2016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31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Liceum Ogólnokształcące dla Dorosłych w PCKU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259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Liceum Ogólnokształcące dla Dorosłych w </a:t>
                      </a:r>
                      <a:r>
                        <a:rPr lang="pl-PL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PCKZiU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Szkoła Policealna dla Dorosłych w PCKU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84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Szkoła Policealna dla Dorosłych w </a:t>
                      </a:r>
                      <a:r>
                        <a:rPr lang="pl-PL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PCKZiU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58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8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RAZEM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343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308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881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414224"/>
            <a:ext cx="8382000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KWALIFIKACYJNE </a:t>
            </a:r>
            <a:b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KURSY ZAWODOWE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1777"/>
              </p:ext>
            </p:extLst>
          </p:nvPr>
        </p:nvGraphicFramePr>
        <p:xfrm>
          <a:off x="395287" y="1752600"/>
          <a:ext cx="8305799" cy="2322025"/>
        </p:xfrm>
        <a:graphic>
          <a:graphicData uri="http://schemas.openxmlformats.org/drawingml/2006/table">
            <a:tbl>
              <a:tblPr firstRow="1" firstCol="1" bandRow="1"/>
              <a:tblGrid>
                <a:gridCol w="1964676"/>
                <a:gridCol w="1070497"/>
                <a:gridCol w="1159914"/>
                <a:gridCol w="1963419"/>
                <a:gridCol w="969745"/>
                <a:gridCol w="1177548"/>
              </a:tblGrid>
              <a:tr h="226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pl-PL" sz="1400" dirty="0">
                        <a:effectLst/>
                        <a:latin typeface="Times New Roman"/>
                      </a:endParaRPr>
                    </a:p>
                  </a:txBody>
                  <a:tcPr marL="23258" marR="232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2015/2016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31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45258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Powiatowe Centrum Kształcenia </a:t>
                      </a:r>
                      <a:r>
                        <a:rPr lang="pl-PL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Ustawicznego w Wodzisławiu Śl.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363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Powiatowe Centrum Kształcenia Zawodowego i Ustawicznego w Wodzisławiu Śl.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279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581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w Radlinie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85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8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RAZEM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363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364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132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414224"/>
            <a:ext cx="8382000" cy="584775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SZKOLNICTWO SPECJALNE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01265"/>
              </p:ext>
            </p:extLst>
          </p:nvPr>
        </p:nvGraphicFramePr>
        <p:xfrm>
          <a:off x="381000" y="1219200"/>
          <a:ext cx="8382001" cy="3670618"/>
        </p:xfrm>
        <a:graphic>
          <a:graphicData uri="http://schemas.openxmlformats.org/drawingml/2006/table">
            <a:tbl>
              <a:tblPr firstRow="1" firstCol="1" bandRow="1"/>
              <a:tblGrid>
                <a:gridCol w="2735357"/>
                <a:gridCol w="1417084"/>
                <a:gridCol w="1417084"/>
                <a:gridCol w="1406238"/>
                <a:gridCol w="1406238"/>
              </a:tblGrid>
              <a:tr h="3524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+mj-lt"/>
                          <a:ea typeface="Times New Roman"/>
                        </a:rPr>
                        <a:t>Typ szkoły</a:t>
                      </a:r>
                      <a:endParaRPr lang="pl-PL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effectLst/>
                          <a:latin typeface="+mj-lt"/>
                          <a:ea typeface="Times New Roman"/>
                        </a:rPr>
                        <a:t>2015/2016</a:t>
                      </a:r>
                      <a:endParaRPr lang="pl-PL" sz="1400" dirty="0" smtClean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effectLst/>
                          <a:latin typeface="+mj-lt"/>
                          <a:ea typeface="Times New Roman"/>
                        </a:rPr>
                        <a:t>2016/2017</a:t>
                      </a:r>
                      <a:endParaRPr lang="pl-PL" sz="1400" dirty="0" smtClean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584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Liczba uczniów</a:t>
                      </a:r>
                      <a:endParaRPr lang="pl-PL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Liczba oddziałów</a:t>
                      </a:r>
                      <a:endParaRPr lang="pl-PL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Liczba uczniów</a:t>
                      </a:r>
                      <a:endParaRPr lang="pl-PL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Liczba oddziałów</a:t>
                      </a:r>
                      <a:endParaRPr lang="pl-PL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Szkoła Podstawowa Specjalna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85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14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85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16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Gimnazjum Specjalne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47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6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61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Zasadnicza Szkoła Zawodowa Specjalna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10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1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Szkoła Specjalna Przysposabiająca do Pracy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65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9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Indywidualne zajęcia rewalidacyjno - wychowawcze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-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Ośrodek Rewalidacyjno - Wychowawczy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39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10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34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10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j-lt"/>
                          <a:ea typeface="Times New Roman"/>
                        </a:rPr>
                        <a:t>Wczesne wspomaganie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74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latin typeface="+mj-lt"/>
                        </a:rPr>
                        <a:t>-</a:t>
                      </a:r>
                      <a:endParaRPr lang="pl-PL" sz="1600" dirty="0">
                        <a:latin typeface="+mj-lt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69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+mj-lt"/>
                          <a:ea typeface="Times New Roman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            RAZEM</a:t>
                      </a:r>
                      <a:endParaRPr lang="pl-PL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+mj-lt"/>
                          <a:ea typeface="Times New Roman"/>
                        </a:rPr>
                        <a:t>326</a:t>
                      </a:r>
                      <a:endParaRPr lang="pl-PL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+mj-lt"/>
                          <a:ea typeface="Times New Roman"/>
                        </a:rPr>
                        <a:t>40</a:t>
                      </a:r>
                      <a:endParaRPr lang="pl-PL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+mj-lt"/>
                          <a:ea typeface="Times New Roman"/>
                        </a:rPr>
                        <a:t>308</a:t>
                      </a:r>
                      <a:endParaRPr lang="pl-PL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+mj-lt"/>
                          <a:ea typeface="Times New Roman"/>
                        </a:rPr>
                        <a:t>43</a:t>
                      </a:r>
                      <a:endParaRPr lang="pl-PL" sz="1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309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301234" y="1717567"/>
            <a:ext cx="8459520" cy="982878"/>
            <a:chOff x="342240" y="2483779"/>
            <a:chExt cx="8459520" cy="1173821"/>
          </a:xfrm>
        </p:grpSpPr>
        <p:grpSp>
          <p:nvGrpSpPr>
            <p:cNvPr id="5" name="Grupa 4"/>
            <p:cNvGrpSpPr/>
            <p:nvPr/>
          </p:nvGrpSpPr>
          <p:grpSpPr>
            <a:xfrm>
              <a:off x="342240" y="2483779"/>
              <a:ext cx="8459520" cy="1173821"/>
              <a:chOff x="342240" y="2483779"/>
              <a:chExt cx="8459520" cy="1173821"/>
            </a:xfrm>
          </p:grpSpPr>
          <p:pic>
            <p:nvPicPr>
              <p:cNvPr id="23" name="Picture 5" descr="logo_pcku_210x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2532942"/>
                <a:ext cx="1087417" cy="1075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"/>
              <p:cNvSpPr txBox="1">
                <a:spLocks noChangeArrowheads="1"/>
              </p:cNvSpPr>
              <p:nvPr/>
            </p:nvSpPr>
            <p:spPr>
              <a:xfrm>
                <a:off x="342240" y="2483779"/>
                <a:ext cx="8459520" cy="1173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buClr>
                    <a:srgbClr val="969696"/>
                  </a:buClr>
                  <a:buSzPct val="90000"/>
                  <a:buFont typeface="Wingdings" pitchFamily="2" charset="2"/>
                  <a:buNone/>
                  <a:defRPr/>
                </a:pPr>
                <a:r>
                  <a:rPr lang="pl-PL" sz="2200" b="1" dirty="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PORADNIA PSYCHOLOGICZNO - PEDAGOGICZNA</a:t>
                </a:r>
                <a:br>
                  <a:rPr lang="pl-PL" sz="2200" b="1" dirty="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</a:br>
                <a:r>
                  <a:rPr lang="pl-PL" sz="2200" b="1" dirty="0" smtClean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w WODZISŁAWIU ŚLĄSKIM</a:t>
                </a:r>
              </a:p>
            </p:txBody>
          </p:sp>
        </p:grpSp>
        <p:pic>
          <p:nvPicPr>
            <p:cNvPr id="22" name="Picture 10" descr="logo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006" y="2674721"/>
              <a:ext cx="1105639" cy="79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rostokąt 14"/>
          <p:cNvSpPr/>
          <p:nvPr/>
        </p:nvSpPr>
        <p:spPr>
          <a:xfrm>
            <a:off x="301234" y="304800"/>
            <a:ext cx="8537965" cy="117570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PLACÓWKI</a:t>
            </a:r>
            <a:r>
              <a:rPr lang="pl-PL" sz="3200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endParaRPr lang="pl-PL" sz="3200" b="1" kern="0" spc="600" dirty="0" smtClean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Powiatu Wodzisławskiego</a:t>
            </a:r>
          </a:p>
        </p:txBody>
      </p:sp>
      <p:sp>
        <p:nvSpPr>
          <p:cNvPr id="2" name="Prostokąt 1"/>
          <p:cNvSpPr/>
          <p:nvPr/>
        </p:nvSpPr>
        <p:spPr>
          <a:xfrm>
            <a:off x="310942" y="2895600"/>
            <a:ext cx="84401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 smtClean="0">
                <a:latin typeface="Century Gothic" panose="020B0502020202020204" pitchFamily="34" charset="0"/>
              </a:rPr>
              <a:t>Cele Poradni: </a:t>
            </a:r>
            <a:endParaRPr lang="pl-PL" sz="2000" b="1" dirty="0">
              <a:latin typeface="Century Gothic" panose="020B0502020202020204" pitchFamily="34" charset="0"/>
            </a:endParaRPr>
          </a:p>
          <a:p>
            <a:pPr marL="365125" indent="-365125" algn="just"/>
            <a:r>
              <a:rPr lang="pl-PL" sz="2000" dirty="0" smtClean="0">
                <a:latin typeface="Century Gothic" panose="020B0502020202020204" pitchFamily="34" charset="0"/>
              </a:rPr>
              <a:t>1) udzielanie </a:t>
            </a:r>
            <a:r>
              <a:rPr lang="pl-PL" sz="2000" dirty="0">
                <a:latin typeface="Century Gothic" panose="020B0502020202020204" pitchFamily="34" charset="0"/>
              </a:rPr>
              <a:t>pomocy </a:t>
            </a:r>
            <a:r>
              <a:rPr lang="pl-PL" sz="2000" dirty="0" smtClean="0">
                <a:latin typeface="Century Gothic" panose="020B0502020202020204" pitchFamily="34" charset="0"/>
              </a:rPr>
              <a:t>psychologiczno - pedagogicznej </a:t>
            </a:r>
            <a:r>
              <a:rPr lang="pl-PL" sz="2000" dirty="0">
                <a:latin typeface="Century Gothic" panose="020B0502020202020204" pitchFamily="34" charset="0"/>
              </a:rPr>
              <a:t>dzieciom, </a:t>
            </a:r>
            <a:r>
              <a:rPr lang="pl-PL" sz="2000" dirty="0" smtClean="0">
                <a:latin typeface="Century Gothic" panose="020B0502020202020204" pitchFamily="34" charset="0"/>
              </a:rPr>
              <a:t>  młodzieży</a:t>
            </a:r>
            <a:r>
              <a:rPr lang="pl-PL" sz="2000" dirty="0">
                <a:latin typeface="Century Gothic" panose="020B0502020202020204" pitchFamily="34" charset="0"/>
              </a:rPr>
              <a:t>, rodzicom </a:t>
            </a:r>
            <a:r>
              <a:rPr lang="pl-PL" sz="2000" dirty="0" smtClean="0">
                <a:latin typeface="Century Gothic" panose="020B0502020202020204" pitchFamily="34" charset="0"/>
              </a:rPr>
              <a:t>i </a:t>
            </a:r>
            <a:r>
              <a:rPr lang="pl-PL" sz="2000" dirty="0">
                <a:latin typeface="Century Gothic" panose="020B0502020202020204" pitchFamily="34" charset="0"/>
              </a:rPr>
              <a:t>nauczycielom,</a:t>
            </a:r>
          </a:p>
          <a:p>
            <a:pPr algn="just"/>
            <a:r>
              <a:rPr lang="pl-PL" sz="2000" dirty="0" smtClean="0">
                <a:latin typeface="Century Gothic" panose="020B0502020202020204" pitchFamily="34" charset="0"/>
              </a:rPr>
              <a:t>2) udzielanie </a:t>
            </a:r>
            <a:r>
              <a:rPr lang="pl-PL" sz="2000" dirty="0">
                <a:latin typeface="Century Gothic" panose="020B0502020202020204" pitchFamily="34" charset="0"/>
              </a:rPr>
              <a:t>pomocy w wyborze kierunku kształcenia i zawodu,</a:t>
            </a:r>
          </a:p>
          <a:p>
            <a:pPr marL="266700" indent="-266700" algn="just">
              <a:tabLst>
                <a:tab pos="365125" algn="l"/>
              </a:tabLst>
            </a:pPr>
            <a:r>
              <a:rPr lang="pl-PL" sz="2000" dirty="0" smtClean="0">
                <a:latin typeface="Century Gothic" panose="020B0502020202020204" pitchFamily="34" charset="0"/>
              </a:rPr>
              <a:t>3) udzielanie specjalistycznego </a:t>
            </a:r>
            <a:r>
              <a:rPr lang="pl-PL" sz="2000" dirty="0">
                <a:latin typeface="Century Gothic" panose="020B0502020202020204" pitchFamily="34" charset="0"/>
              </a:rPr>
              <a:t>wsparcia i pomocy </a:t>
            </a:r>
            <a:r>
              <a:rPr lang="pl-PL" sz="2000" dirty="0" smtClean="0">
                <a:latin typeface="Century Gothic" panose="020B0502020202020204" pitchFamily="34" charset="0"/>
              </a:rPr>
              <a:t>rodzicom </a:t>
            </a:r>
            <a:br>
              <a:rPr lang="pl-PL" sz="2000" dirty="0" smtClean="0">
                <a:latin typeface="Century Gothic" panose="020B0502020202020204" pitchFamily="34" charset="0"/>
              </a:rPr>
            </a:br>
            <a:r>
              <a:rPr lang="pl-PL" sz="2000" dirty="0" smtClean="0">
                <a:latin typeface="Century Gothic" panose="020B0502020202020204" pitchFamily="34" charset="0"/>
              </a:rPr>
              <a:t>i  nauczycielom </a:t>
            </a:r>
            <a:r>
              <a:rPr lang="pl-PL" sz="2000" dirty="0">
                <a:latin typeface="Century Gothic" panose="020B0502020202020204" pitchFamily="34" charset="0"/>
              </a:rPr>
              <a:t>związanym </a:t>
            </a:r>
            <a:r>
              <a:rPr lang="pl-PL" sz="2000" dirty="0" smtClean="0">
                <a:latin typeface="Century Gothic" panose="020B0502020202020204" pitchFamily="34" charset="0"/>
              </a:rPr>
              <a:t>z kształceniem </a:t>
            </a:r>
            <a:r>
              <a:rPr lang="pl-PL" sz="2000" dirty="0">
                <a:latin typeface="Century Gothic" panose="020B0502020202020204" pitchFamily="34" charset="0"/>
              </a:rPr>
              <a:t>dzieci i młodzieży. </a:t>
            </a:r>
            <a:endParaRPr lang="pl-PL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3074" name="Picture 2" descr="Poradn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radn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4533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/>
          <p:cNvGrpSpPr/>
          <p:nvPr/>
        </p:nvGrpSpPr>
        <p:grpSpPr>
          <a:xfrm>
            <a:off x="340456" y="1676400"/>
            <a:ext cx="8459520" cy="1173821"/>
            <a:chOff x="231580" y="209151"/>
            <a:chExt cx="8459520" cy="1173821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231580" y="209151"/>
              <a:ext cx="8459520" cy="1173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Clr>
                  <a:srgbClr val="969696"/>
                </a:buClr>
                <a:buSzPct val="90000"/>
                <a:buFont typeface="Wingdings" pitchFamily="2" charset="2"/>
                <a:buNone/>
                <a:defRPr/>
              </a:pPr>
              <a:r>
                <a:rPr lang="pl-PL" sz="22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POWIATOWY OŚRODEK DOSKONALENIA </a:t>
              </a:r>
              <a:br>
                <a:rPr lang="pl-PL" sz="22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</a:br>
              <a:r>
                <a:rPr lang="pl-PL" sz="22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NAUCZYCIELI w WODZISŁAWIU ŚLĄSKIM</a:t>
              </a: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817" y="300231"/>
              <a:ext cx="1171960" cy="1052898"/>
            </a:xfrm>
            <a:prstGeom prst="rect">
              <a:avLst/>
            </a:prstGeom>
          </p:spPr>
        </p:pic>
      </p:grpSp>
      <p:sp>
        <p:nvSpPr>
          <p:cNvPr id="15" name="Prostokąt 14"/>
          <p:cNvSpPr/>
          <p:nvPr/>
        </p:nvSpPr>
        <p:spPr>
          <a:xfrm>
            <a:off x="301234" y="304800"/>
            <a:ext cx="8537965" cy="117570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PLACÓWKI</a:t>
            </a:r>
            <a:r>
              <a:rPr lang="pl-PL" sz="3200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endParaRPr lang="pl-PL" sz="3200" b="1" kern="0" spc="600" dirty="0" smtClean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Powiatu Wodzisławskiego</a:t>
            </a:r>
          </a:p>
        </p:txBody>
      </p:sp>
      <p:sp>
        <p:nvSpPr>
          <p:cNvPr id="3" name="Prostokąt 2"/>
          <p:cNvSpPr/>
          <p:nvPr/>
        </p:nvSpPr>
        <p:spPr>
          <a:xfrm>
            <a:off x="457200" y="31242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 smtClean="0">
                <a:latin typeface="Century Gothic" panose="020B0502020202020204" pitchFamily="34" charset="0"/>
              </a:rPr>
              <a:t>Cel Ośrodka: </a:t>
            </a:r>
            <a:r>
              <a:rPr lang="pl-PL" sz="2000" dirty="0" smtClean="0">
                <a:latin typeface="Century Gothic" panose="020B0502020202020204" pitchFamily="34" charset="0"/>
              </a:rPr>
              <a:t>wspomaganie </a:t>
            </a:r>
            <a:r>
              <a:rPr lang="pl-PL" sz="2000" dirty="0">
                <a:latin typeface="Century Gothic" panose="020B0502020202020204" pitchFamily="34" charset="0"/>
              </a:rPr>
              <a:t>nauczycieli </a:t>
            </a:r>
            <a:r>
              <a:rPr lang="pl-PL" sz="2000" dirty="0" smtClean="0">
                <a:latin typeface="Century Gothic" panose="020B0502020202020204" pitchFamily="34" charset="0"/>
              </a:rPr>
              <a:t>w </a:t>
            </a:r>
            <a:r>
              <a:rPr lang="pl-PL" sz="2000" dirty="0">
                <a:latin typeface="Century Gothic" panose="020B0502020202020204" pitchFamily="34" charset="0"/>
              </a:rPr>
              <a:t>ich wszechstronnym rozwoju zawodowym oraz udzielanie wsparcia szkołom </a:t>
            </a:r>
            <a:r>
              <a:rPr lang="pl-PL" sz="2000" dirty="0" smtClean="0">
                <a:latin typeface="Century Gothic" panose="020B0502020202020204" pitchFamily="34" charset="0"/>
              </a:rPr>
              <a:t/>
            </a:r>
            <a:br>
              <a:rPr lang="pl-PL" sz="2000" dirty="0" smtClean="0">
                <a:latin typeface="Century Gothic" panose="020B0502020202020204" pitchFamily="34" charset="0"/>
              </a:rPr>
            </a:br>
            <a:r>
              <a:rPr lang="pl-PL" sz="2000" dirty="0" smtClean="0">
                <a:latin typeface="Century Gothic" panose="020B0502020202020204" pitchFamily="34" charset="0"/>
              </a:rPr>
              <a:t>i </a:t>
            </a:r>
            <a:r>
              <a:rPr lang="pl-PL" sz="2000" dirty="0">
                <a:latin typeface="Century Gothic" panose="020B0502020202020204" pitchFamily="34" charset="0"/>
              </a:rPr>
              <a:t>placówkom </a:t>
            </a:r>
            <a:r>
              <a:rPr lang="pl-PL" sz="2000" dirty="0" smtClean="0">
                <a:latin typeface="Century Gothic" panose="020B0502020202020204" pitchFamily="34" charset="0"/>
              </a:rPr>
              <a:t>w </a:t>
            </a:r>
            <a:r>
              <a:rPr lang="pl-PL" sz="2000" dirty="0">
                <a:latin typeface="Century Gothic" panose="020B0502020202020204" pitchFamily="34" charset="0"/>
              </a:rPr>
              <a:t>ich działalności dydaktyczno - wychowawczej </a:t>
            </a:r>
            <a:r>
              <a:rPr lang="pl-PL" sz="2000" dirty="0" smtClean="0">
                <a:latin typeface="Century Gothic" panose="020B0502020202020204" pitchFamily="34" charset="0"/>
              </a:rPr>
              <a:t/>
            </a:r>
            <a:br>
              <a:rPr lang="pl-PL" sz="2000" dirty="0" smtClean="0">
                <a:latin typeface="Century Gothic" panose="020B0502020202020204" pitchFamily="34" charset="0"/>
              </a:rPr>
            </a:br>
            <a:r>
              <a:rPr lang="pl-PL" sz="2000" dirty="0" smtClean="0">
                <a:latin typeface="Century Gothic" panose="020B0502020202020204" pitchFamily="34" charset="0"/>
              </a:rPr>
              <a:t>i </a:t>
            </a:r>
            <a:r>
              <a:rPr lang="pl-PL" sz="2000" dirty="0">
                <a:latin typeface="Century Gothic" panose="020B0502020202020204" pitchFamily="34" charset="0"/>
              </a:rPr>
              <a:t>opiekuńczej.</a:t>
            </a:r>
          </a:p>
        </p:txBody>
      </p:sp>
    </p:spTree>
    <p:extLst>
      <p:ext uri="{BB962C8B-B14F-4D97-AF65-F5344CB8AC3E}">
        <p14:creationId xmlns:p14="http://schemas.microsoft.com/office/powerpoint/2010/main" val="2482403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09599" y="760124"/>
            <a:ext cx="8077201" cy="2431435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Kierunki kształcenia </a:t>
            </a:r>
            <a:br>
              <a:rPr lang="pl-PL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szkołach zawodowych </a:t>
            </a:r>
            <a:r>
              <a:rPr lang="pl-PL" sz="3600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roku szkolnym </a:t>
            </a:r>
            <a:br>
              <a:rPr lang="pl-PL" sz="3600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3600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2015/2016 i 2016/2017</a:t>
            </a:r>
            <a:endParaRPr lang="pl-PL" sz="2400" kern="0" spc="600" dirty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9388" y="115888"/>
            <a:ext cx="8768886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pic>
        <p:nvPicPr>
          <p:cNvPr id="9" name="Picture 6" descr="wejście do budynku Z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967"/>
            <a:ext cx="4376274" cy="164751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4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057998"/>
              </p:ext>
            </p:extLst>
          </p:nvPr>
        </p:nvGraphicFramePr>
        <p:xfrm>
          <a:off x="179388" y="1848441"/>
          <a:ext cx="8768887" cy="3768134"/>
        </p:xfrm>
        <a:graphic>
          <a:graphicData uri="http://schemas.openxmlformats.org/drawingml/2006/table">
            <a:tbl>
              <a:tblPr/>
              <a:tblGrid>
                <a:gridCol w="1725613"/>
                <a:gridCol w="2707525"/>
                <a:gridCol w="873875"/>
                <a:gridCol w="2704485"/>
                <a:gridCol w="757389"/>
              </a:tblGrid>
              <a:tr h="304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3973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346099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Technikum Nr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ekonomista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ekonomista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hotelarstwa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hotelarstwa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handlowiec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handlowiec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informatyk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informatyk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żywienia i usług gastronomicznych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żywienia i usług gastronomicznych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46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obsługi turystycznej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obsługi turystycznej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6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Zasadnicza Szkoła Zawodowa Nr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sprzedawca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sprzedawca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3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kucharz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kucharz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Prostokąt zaokrąglony 7"/>
          <p:cNvSpPr/>
          <p:nvPr/>
        </p:nvSpPr>
        <p:spPr>
          <a:xfrm>
            <a:off x="323528" y="299148"/>
            <a:ext cx="6768752" cy="1072451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Zespół Szkół Ekonomicznych </a:t>
            </a:r>
            <a:r>
              <a:rPr lang="pl-PL" sz="2000" b="1" dirty="0">
                <a:solidFill>
                  <a:prstClr val="black"/>
                </a:solidFill>
                <a:latin typeface="Century Gothic" pitchFamily="34" charset="0"/>
              </a:rPr>
              <a:t/>
            </a:r>
            <a:br>
              <a:rPr lang="pl-PL" sz="2000" b="1" dirty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im. Oskara Langego</a:t>
            </a:r>
          </a:p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w Wodzisławiu Śląskim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75265"/>
            <a:ext cx="1066043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pic>
        <p:nvPicPr>
          <p:cNvPr id="6" name="Picture 5" descr="IMG_67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6"/>
          <a:stretch>
            <a:fillRect/>
          </a:stretch>
        </p:blipFill>
        <p:spPr bwMode="auto">
          <a:xfrm>
            <a:off x="3923928" y="64393"/>
            <a:ext cx="4913530" cy="202627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zaokrąglony 7"/>
          <p:cNvSpPr/>
          <p:nvPr/>
        </p:nvSpPr>
        <p:spPr>
          <a:xfrm>
            <a:off x="323528" y="299149"/>
            <a:ext cx="4248472" cy="71870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Zespół Szkół Technicznych</a:t>
            </a:r>
          </a:p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w Wodzisławiu Śląskim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193759"/>
              </p:ext>
            </p:extLst>
          </p:nvPr>
        </p:nvGraphicFramePr>
        <p:xfrm>
          <a:off x="7595903" y="410936"/>
          <a:ext cx="1125027" cy="105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" name="Fotografia Photo Editor" r:id="rId5" imgW="3809524" imgH="3591426" progId="MSPhotoEd.3">
                  <p:embed/>
                </p:oleObj>
              </mc:Choice>
              <mc:Fallback>
                <p:oleObj name="Fotografia Photo Editor" r:id="rId5" imgW="3809524" imgH="359142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5903" y="410936"/>
                        <a:ext cx="1125027" cy="105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oup 4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220568"/>
              </p:ext>
            </p:extLst>
          </p:nvPr>
        </p:nvGraphicFramePr>
        <p:xfrm>
          <a:off x="179389" y="1844826"/>
          <a:ext cx="8785223" cy="4695455"/>
        </p:xfrm>
        <a:graphic>
          <a:graphicData uri="http://schemas.openxmlformats.org/drawingml/2006/table">
            <a:tbl>
              <a:tblPr/>
              <a:tblGrid>
                <a:gridCol w="1878013"/>
                <a:gridCol w="2607448"/>
                <a:gridCol w="771159"/>
                <a:gridCol w="2665492"/>
                <a:gridCol w="863111"/>
              </a:tblGrid>
              <a:tr h="2468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</a:tr>
              <a:tr h="36497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41731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Technikum Nr 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im. rtm. Witolda Pileckiego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budownictwa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budownictwa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31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informatyk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informatyk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31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teleinformatyk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teleinformatyk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31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elektronik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elektronik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43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urządzeń i systemów energetyki odnawialnej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urządzeń i systemów energetyki odnawialnej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4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Zasadnicza Szkoła </a:t>
                      </a:r>
                      <a:b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Zawodowa Nr 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im. rtm. Witolda Pileckiego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monter zabudowy i robót wykończeniowych </a:t>
                      </a:r>
                      <a:b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w budownictwie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monter zabudowy i robót wykończeniowych </a:t>
                      </a:r>
                      <a:b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w budownictwie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43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-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monter sieci, instalacji i  urządzeń sanitarnych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23528" y="299149"/>
            <a:ext cx="6768752" cy="71870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Zespół Szkół Ponadgimnazjalnych Nr 2</a:t>
            </a:r>
          </a:p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w Rydułtowach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6" name="Picture 5" descr="100_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5888"/>
            <a:ext cx="5239286" cy="222126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7"/>
          <a:stretch>
            <a:fillRect/>
          </a:stretch>
        </p:blipFill>
        <p:spPr bwMode="auto">
          <a:xfrm>
            <a:off x="7596336" y="299149"/>
            <a:ext cx="965339" cy="9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13608"/>
              </p:ext>
            </p:extLst>
          </p:nvPr>
        </p:nvGraphicFramePr>
        <p:xfrm>
          <a:off x="179387" y="2188273"/>
          <a:ext cx="8785225" cy="4383961"/>
        </p:xfrm>
        <a:graphic>
          <a:graphicData uri="http://schemas.openxmlformats.org/drawingml/2006/table">
            <a:tbl>
              <a:tblPr/>
              <a:tblGrid>
                <a:gridCol w="1954213"/>
                <a:gridCol w="2663483"/>
                <a:gridCol w="752023"/>
                <a:gridCol w="2694562"/>
                <a:gridCol w="720944"/>
              </a:tblGrid>
              <a:tr h="38842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</a:tr>
              <a:tr h="3884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45083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Technikum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logistyk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logistyk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69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handlowiec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handlowiec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11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żywienia i usług gastronomicznych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żywienia i usług gastronomicznych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1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fototechnik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fototechnik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86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6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Zasadnicza Szkoła Zawodowa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sprzedawca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sprzedawca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cukiernik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cukiernik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1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kucharz 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kucharz 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wielozawodowa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wielozawodowa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0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pic>
        <p:nvPicPr>
          <p:cNvPr id="12" name="Obraz 11" descr="\\s200\WIT\zdjęcia na sesję\ZSP Radlin - termomodernizacja\po remoncie\SDC12735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2816"/>
          <a:stretch/>
        </p:blipFill>
        <p:spPr>
          <a:xfrm>
            <a:off x="-533400" y="-113581"/>
            <a:ext cx="3429000" cy="1981200"/>
          </a:xfrm>
          <a:prstGeom prst="rect">
            <a:avLst/>
          </a:prstGeom>
          <a:noFill/>
          <a:ln>
            <a:noFill/>
            <a:prstDash/>
          </a:ln>
          <a:effectLst>
            <a:softEdge rad="635000"/>
          </a:effectLst>
        </p:spPr>
      </p:pic>
      <p:sp>
        <p:nvSpPr>
          <p:cNvPr id="8" name="Prostokąt zaokrąglony 7"/>
          <p:cNvSpPr/>
          <p:nvPr/>
        </p:nvSpPr>
        <p:spPr>
          <a:xfrm>
            <a:off x="5562600" y="316571"/>
            <a:ext cx="3402013" cy="1231833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Zasadnicza </a:t>
            </a:r>
            <a:b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Szkoła Zawodowa </a:t>
            </a:r>
            <a:b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w Radlinie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graphicFrame>
        <p:nvGraphicFramePr>
          <p:cNvPr id="6" name="Group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88732"/>
              </p:ext>
            </p:extLst>
          </p:nvPr>
        </p:nvGraphicFramePr>
        <p:xfrm>
          <a:off x="179388" y="1676400"/>
          <a:ext cx="8785225" cy="4992689"/>
        </p:xfrm>
        <a:graphic>
          <a:graphicData uri="http://schemas.openxmlformats.org/drawingml/2006/table">
            <a:tbl>
              <a:tblPr/>
              <a:tblGrid>
                <a:gridCol w="2106612"/>
                <a:gridCol w="2482948"/>
                <a:gridCol w="793652"/>
                <a:gridCol w="2667000"/>
                <a:gridCol w="735013"/>
              </a:tblGrid>
              <a:tr h="31840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</a:tr>
              <a:tr h="3184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678077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Zasadnicza Szkoła Zawodowa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mechanik monter maszyn </a:t>
                      </a:r>
                      <a:b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i urządzeń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mechanik monter maszyn </a:t>
                      </a:r>
                      <a:b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i urządzeń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8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górnik eksploatacji podziemnej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górnik eksploatacji podziemnej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2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mechanik pojazdów samochodowych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9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elektryk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-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4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wielozawodowa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wielozawodowa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29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Kwalifikacyjne Kursy Zawodowe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M.17 – Montaż i obsługa maszyn i urządzeń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2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M.19  – Użytkowanie obrabiarek skrawających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6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M.20 – Wykonywanie i naprawa elementów maszyn, urządzeń i narzędzi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00359"/>
            <a:ext cx="851262" cy="864259"/>
          </a:xfrm>
          <a:prstGeom prst="rect">
            <a:avLst/>
          </a:prstGeom>
        </p:spPr>
      </p:pic>
      <p:sp>
        <p:nvSpPr>
          <p:cNvPr id="7" name="Prostokąt zaokrąglony 6"/>
          <p:cNvSpPr/>
          <p:nvPr/>
        </p:nvSpPr>
        <p:spPr>
          <a:xfrm>
            <a:off x="2514600" y="381000"/>
            <a:ext cx="3029243" cy="1067067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ZSP im. Sejmu </a:t>
            </a:r>
            <a:b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Śląskiego </a:t>
            </a:r>
            <a:b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w Radlinie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4" name="Łącznik prostoliniowy 3"/>
          <p:cNvCxnSpPr/>
          <p:nvPr/>
        </p:nvCxnSpPr>
        <p:spPr>
          <a:xfrm flipH="1" flipV="1">
            <a:off x="5562600" y="316570"/>
            <a:ext cx="1" cy="1334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484177"/>
            <a:ext cx="867202" cy="8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3C5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Rectangle 17"/>
          <p:cNvSpPr txBox="1">
            <a:spLocks noChangeArrowheads="1"/>
          </p:cNvSpPr>
          <p:nvPr/>
        </p:nvSpPr>
        <p:spPr>
          <a:xfrm>
            <a:off x="396081" y="228600"/>
            <a:ext cx="8382000" cy="914400"/>
          </a:xfrm>
          <a:prstGeom prst="rect">
            <a:avLst/>
          </a:prstGeom>
          <a:solidFill>
            <a:srgbClr val="FFFFFF"/>
          </a:solidFill>
          <a:ln>
            <a:solidFill>
              <a:srgbClr val="FF9933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l-PL" b="1" cap="none" spc="50" dirty="0" smtClean="0">
                <a:ln w="13500">
                  <a:solidFill>
                    <a:srgbClr val="CC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>
                    <a:lumMod val="75000"/>
                    <a:lumOff val="25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pl-PL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</a:rPr>
              <a:t>Szkoły </a:t>
            </a:r>
            <a:r>
              <a:rPr lang="pl-PL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</a:rPr>
              <a:t>ponadgimnazjalne</a:t>
            </a:r>
            <a:endParaRPr lang="pl-PL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9933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entury Gothic" pitchFamily="34" charset="0"/>
            </a:endParaRPr>
          </a:p>
        </p:txBody>
      </p:sp>
      <p:cxnSp>
        <p:nvCxnSpPr>
          <p:cNvPr id="12" name="Łącznik prostoliniowy 11"/>
          <p:cNvCxnSpPr/>
          <p:nvPr/>
        </p:nvCxnSpPr>
        <p:spPr>
          <a:xfrm>
            <a:off x="14288" y="13716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5288" y="1754188"/>
            <a:ext cx="7324725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Century Gothic" pitchFamily="34" charset="0"/>
              </a:rPr>
              <a:t> szkolnictwo ogólnokształcące: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pl-PL" sz="1800" b="1" dirty="0">
                <a:solidFill>
                  <a:prstClr val="black"/>
                </a:solidFill>
                <a:latin typeface="Century Gothic" pitchFamily="34" charset="0"/>
              </a:rPr>
              <a:t> Licea ogólnokształcące (3 lata)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None/>
            </a:pPr>
            <a:endParaRPr lang="pl-PL" altLang="pl-PL" sz="1800" b="1" dirty="0">
              <a:solidFill>
                <a:prstClr val="black"/>
              </a:solidFill>
              <a:latin typeface="Century Gothic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Century Gothic" pitchFamily="34" charset="0"/>
              </a:rPr>
              <a:t> szkolnictwo zawodowe: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pl-PL" sz="1800" b="1" dirty="0">
                <a:solidFill>
                  <a:prstClr val="black"/>
                </a:solidFill>
                <a:latin typeface="Century Gothic" pitchFamily="34" charset="0"/>
              </a:rPr>
              <a:t> Technika (4 lata)      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pl-PL" sz="1800" b="1" dirty="0">
                <a:solidFill>
                  <a:prstClr val="black"/>
                </a:solidFill>
                <a:latin typeface="Century Gothic" pitchFamily="34" charset="0"/>
              </a:rPr>
              <a:t> Zasadnicze szkoły zawodowe (3 lata</a:t>
            </a:r>
            <a:r>
              <a:rPr lang="pl-PL" altLang="pl-PL" sz="1800" b="1" dirty="0" smtClean="0">
                <a:solidFill>
                  <a:prstClr val="black"/>
                </a:solidFill>
                <a:latin typeface="Century Gothic" pitchFamily="34" charset="0"/>
              </a:rPr>
              <a:t>)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pl-PL" altLang="pl-PL" sz="1800" b="1" dirty="0" smtClean="0">
                <a:solidFill>
                  <a:prstClr val="black"/>
                </a:solidFill>
                <a:latin typeface="Century Gothic" pitchFamily="34" charset="0"/>
              </a:rPr>
              <a:t> Szkoły policealne (2 lata)</a:t>
            </a:r>
            <a:endParaRPr lang="pl-PL" altLang="pl-PL" sz="1800" b="1" dirty="0">
              <a:solidFill>
                <a:prstClr val="black"/>
              </a:solidFill>
              <a:latin typeface="Century Gothic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1800" b="1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pl-PL" alt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kwalifikacyjne kursy zawodowe</a:t>
            </a:r>
            <a:endParaRPr lang="pl-PL" altLang="pl-PL" sz="1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683125" y="2804205"/>
            <a:ext cx="1292225" cy="20638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3282950" y="2924175"/>
            <a:ext cx="2692400" cy="936625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3282950" y="4005263"/>
            <a:ext cx="2692400" cy="2159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327650" y="4391025"/>
            <a:ext cx="647700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6173788" y="2036764"/>
            <a:ext cx="2393950" cy="1168586"/>
          </a:xfrm>
          <a:prstGeom prst="roundRect">
            <a:avLst>
              <a:gd name="adj" fmla="val 3388"/>
            </a:avLst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l-PL" sz="20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MATURA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6173788" y="3462535"/>
            <a:ext cx="2411412" cy="147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l-PL" sz="18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EGZAMIN </a:t>
            </a:r>
            <a:br>
              <a:rPr kumimoji="0" lang="pl-PL" sz="18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</a:br>
            <a:r>
              <a:rPr kumimoji="0" lang="pl-PL" sz="18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POTWIERDZAJACY KWALIFIKACJE</a:t>
            </a:r>
            <a:br>
              <a:rPr kumimoji="0" lang="pl-PL" sz="18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</a:br>
            <a:r>
              <a:rPr kumimoji="0" lang="pl-PL" sz="18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W ZAWODZIE</a:t>
            </a:r>
            <a:endParaRPr kumimoji="0" lang="pl-PL" sz="18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3962400" y="4603750"/>
            <a:ext cx="2012950" cy="19685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6182497" y="5126405"/>
            <a:ext cx="2411412" cy="147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l-PL" sz="18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EGZAMIN </a:t>
            </a:r>
            <a:br>
              <a:rPr kumimoji="0" lang="pl-PL" sz="18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</a:br>
            <a:r>
              <a:rPr kumimoji="0" lang="pl-PL" sz="18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POTWIERDZAJACY KWALIFIKACJE</a:t>
            </a:r>
            <a:br>
              <a:rPr kumimoji="0" lang="pl-PL" sz="18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</a:br>
            <a:r>
              <a:rPr kumimoji="0" lang="pl-PL" sz="18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W ZAWODZIE</a:t>
            </a:r>
            <a:endParaRPr kumimoji="0" lang="pl-PL" sz="18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4114800" y="5638800"/>
            <a:ext cx="198119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5871" y="126948"/>
            <a:ext cx="8785225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pic>
        <p:nvPicPr>
          <p:cNvPr id="6" name="Picture 9" descr="DSCF27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948"/>
            <a:ext cx="3856773" cy="206578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58" b="-3999"/>
          <a:stretch>
            <a:fillRect/>
          </a:stretch>
        </p:blipFill>
        <p:spPr bwMode="auto">
          <a:xfrm>
            <a:off x="7404475" y="368684"/>
            <a:ext cx="1225244" cy="97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zaokrąglony 7"/>
          <p:cNvSpPr/>
          <p:nvPr/>
        </p:nvSpPr>
        <p:spPr>
          <a:xfrm>
            <a:off x="323528" y="299149"/>
            <a:ext cx="5040560" cy="71870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Zespół Szkół Ponadgimnazjalnych </a:t>
            </a:r>
          </a:p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Century Gothic" pitchFamily="34" charset="0"/>
              </a:rPr>
              <a:t>w Pszowie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graphicFrame>
        <p:nvGraphicFramePr>
          <p:cNvPr id="12" name="Group 3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417607"/>
              </p:ext>
            </p:extLst>
          </p:nvPr>
        </p:nvGraphicFramePr>
        <p:xfrm>
          <a:off x="179388" y="1837576"/>
          <a:ext cx="8785226" cy="3359264"/>
        </p:xfrm>
        <a:graphic>
          <a:graphicData uri="http://schemas.openxmlformats.org/drawingml/2006/table">
            <a:tbl>
              <a:tblPr/>
              <a:tblGrid>
                <a:gridCol w="2030412"/>
                <a:gridCol w="2667000"/>
                <a:gridCol w="710407"/>
                <a:gridCol w="2642393"/>
                <a:gridCol w="735014"/>
              </a:tblGrid>
              <a:tr h="3590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</a:tr>
              <a:tr h="35158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52738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pojazdów samochodowych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pojazdów samochodowych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17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technik cyfrowych procesów graficznych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technik cyfrowych procesów graficznych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28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Zasadnicza Szkoła Zawodowa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mechanik pojazdów samochodowych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mechanik pojazdów samochodowych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7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fryzjer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fryzjer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wielozawodowa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wielozawodowa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8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pic>
        <p:nvPicPr>
          <p:cNvPr id="9" name="Picture 7" descr="C:\Users\alepiorz\Desktop\Zdjecia WIT\PCKU\SDC13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21492"/>
          <a:stretch>
            <a:fillRect/>
          </a:stretch>
        </p:blipFill>
        <p:spPr bwMode="auto">
          <a:xfrm>
            <a:off x="-762000" y="-158515"/>
            <a:ext cx="3428999" cy="171157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zaokrąglony 7"/>
          <p:cNvSpPr/>
          <p:nvPr/>
        </p:nvSpPr>
        <p:spPr>
          <a:xfrm>
            <a:off x="5791200" y="-79453"/>
            <a:ext cx="3173413" cy="155345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2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pl-PL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pl-PL" sz="2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000" b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PCKZiU</a:t>
            </a: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b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 Wodzisławiu Śląskim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graphicFrame>
        <p:nvGraphicFramePr>
          <p:cNvPr id="12" name="Group 3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336578"/>
              </p:ext>
            </p:extLst>
          </p:nvPr>
        </p:nvGraphicFramePr>
        <p:xfrm>
          <a:off x="191113" y="1563149"/>
          <a:ext cx="8785223" cy="5101443"/>
        </p:xfrm>
        <a:graphic>
          <a:graphicData uri="http://schemas.openxmlformats.org/drawingml/2006/table">
            <a:tbl>
              <a:tblPr/>
              <a:tblGrid>
                <a:gridCol w="1649412"/>
                <a:gridCol w="2819400"/>
                <a:gridCol w="838200"/>
                <a:gridCol w="2658794"/>
                <a:gridCol w="819417"/>
              </a:tblGrid>
              <a:tr h="29980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</a:tr>
              <a:tr h="2998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509665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Technikum Nr 1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im. Piastów Śląskich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górnictwa podziemnego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górnictwa podziemnego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8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mechanik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mechanik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6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elektryk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elektryk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mechatronik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mechatronik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8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ochrony środowiska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ochrony środowiska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8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analityk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analityk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6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technik chłodnictwa i klimatyzacji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technik chłodnictwa i klimatyzacji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66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Zasadnicza Szkoła Zawodowa Nr 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im. Piastów Śląskich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operator obrabiarek skrawających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operator obrabiarek skrawających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9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elektryk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7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ślusarz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7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stolarz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7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-</a:t>
                      </a:r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elektromechanik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PCKZ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74" y="269379"/>
            <a:ext cx="1839942" cy="8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zaokrąglony 6"/>
          <p:cNvSpPr/>
          <p:nvPr/>
        </p:nvSpPr>
        <p:spPr>
          <a:xfrm>
            <a:off x="2286000" y="-79453"/>
            <a:ext cx="3173413" cy="155345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2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pl-PL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Zespół Szkół Zawodowych</a:t>
            </a:r>
            <a:b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 Wodzisławiu Śląskim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3" name="Łącznik prostoliniowy 2"/>
          <p:cNvCxnSpPr/>
          <p:nvPr/>
        </p:nvCxnSpPr>
        <p:spPr>
          <a:xfrm flipV="1">
            <a:off x="5493410" y="529743"/>
            <a:ext cx="0" cy="1323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fficeArt objec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0945"/>
            <a:ext cx="762000" cy="9743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6914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graphicFrame>
        <p:nvGraphicFramePr>
          <p:cNvPr id="9" name="Group 2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02688"/>
              </p:ext>
            </p:extLst>
          </p:nvPr>
        </p:nvGraphicFramePr>
        <p:xfrm>
          <a:off x="179388" y="1439101"/>
          <a:ext cx="8785228" cy="5229986"/>
        </p:xfrm>
        <a:graphic>
          <a:graphicData uri="http://schemas.openxmlformats.org/drawingml/2006/table">
            <a:tbl>
              <a:tblPr/>
              <a:tblGrid>
                <a:gridCol w="1573212"/>
                <a:gridCol w="2895600"/>
                <a:gridCol w="762000"/>
                <a:gridCol w="2819400"/>
                <a:gridCol w="735016"/>
              </a:tblGrid>
              <a:tr h="3075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Typ szkoły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2016/2017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/>
                </a:tc>
              </a:tr>
              <a:tr h="3075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Times New Roman" pitchFamily="18" charset="0"/>
                        </a:rPr>
                        <a:t>Nazwa zawodu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l. ucz.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29"/>
                    </a:solidFill>
                  </a:tcPr>
                </a:tc>
              </a:tr>
              <a:tr h="33192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Szkoła Policealna </a:t>
                      </a:r>
                      <a:b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dla Dorosłych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rachunkowości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rachunkowości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67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usług kosmetycznych</a:t>
                      </a:r>
                      <a:endParaRPr lang="pl-PL" sz="135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5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usług kosmetycznych</a:t>
                      </a:r>
                      <a:endParaRPr lang="pl-PL" sz="135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5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+mn-cs"/>
                        </a:rPr>
                        <a:t> </a:t>
                      </a: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technik administracji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67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Kwalifikacyjne kursy zawodowe</a:t>
                      </a:r>
                    </a:p>
                    <a:p>
                      <a:endParaRPr lang="pl-PL" sz="1400" b="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A.36 - Prowadzenie rachunkowości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A.65 - Rozliczanie wynagrodzeń i danin publicznych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A.68 - Obsługa klienta w jednostkach administracji</a:t>
                      </a:r>
                      <a:endParaRPr lang="pl-PL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M.19  – Użytkowanie obrabiarek skrawających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M.20 – Wykonywanie i naprawa elementów maszyn, urządzeń i narzędzi</a:t>
                      </a:r>
                      <a:endParaRPr lang="pl-PL" sz="140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M.39 - Organizacja i prowadzenie eksploatacji złóż podziemnych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E.08 - Montaż i konserwacja instalacji elektrycznych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E.24 – Eksploatacja maszyn, urządzeń i instalacji elektrycznych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A.36 - Prowadzenie rachunkowości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A.65 - Rozliczanie wynagrodzeń i danin publicznych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A.68 - Obsługa klienta w jednostkach administracji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M.17 – Montaż i obsługa maszyn i urządzeń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M.19  – Użytkowanie obrabiarek skrawających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M.20 – Wykonywanie i naprawa elementów maszyn, urządzeń i narzędzi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E.7 – Montaż i konserwacja maszyn i urządzeń elektrycznych</a:t>
                      </a:r>
                      <a:endParaRPr kumimoji="0" lang="pl-PL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E.24 – Eksploatacja maszyn, urządzeń i instalacji elektrycznych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7" descr="C:\Users\alepiorz\Desktop\Zdjecia WIT\PCKU\SDC13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21492"/>
          <a:stretch>
            <a:fillRect/>
          </a:stretch>
        </p:blipFill>
        <p:spPr bwMode="auto">
          <a:xfrm>
            <a:off x="-762000" y="6687"/>
            <a:ext cx="3428999" cy="171157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zaokrąglony 10"/>
          <p:cNvSpPr/>
          <p:nvPr/>
        </p:nvSpPr>
        <p:spPr>
          <a:xfrm>
            <a:off x="5657557" y="-120595"/>
            <a:ext cx="3173413" cy="155345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2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pl-PL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pl-PL" sz="2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000" b="1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PCKZiU</a:t>
            </a: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b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 Wodzisławiu Śląskim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2286000" y="115888"/>
            <a:ext cx="3173413" cy="1323212"/>
          </a:xfrm>
          <a:prstGeom prst="roundRect">
            <a:avLst>
              <a:gd name="adj" fmla="val 33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2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pl-PL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PCKU </a:t>
            </a:r>
            <a:b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pl-PL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 Wodzisławiu Śląskim</a:t>
            </a:r>
            <a:endParaRPr lang="pl-PL" sz="20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13" name="Łącznik prostoliniowy 12"/>
          <p:cNvCxnSpPr/>
          <p:nvPr/>
        </p:nvCxnSpPr>
        <p:spPr>
          <a:xfrm flipV="1">
            <a:off x="5410200" y="228238"/>
            <a:ext cx="0" cy="1226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PCKZ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56" y="228238"/>
            <a:ext cx="1839942" cy="8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8395"/>
            <a:ext cx="814705" cy="81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8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C53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9"/>
          <a:stretch/>
        </p:blipFill>
        <p:spPr>
          <a:xfrm>
            <a:off x="0" y="1407886"/>
            <a:ext cx="9144000" cy="5450114"/>
          </a:xfrm>
          <a:prstGeom prst="rect">
            <a:avLst/>
          </a:prstGeom>
        </p:spPr>
      </p:pic>
      <p:sp>
        <p:nvSpPr>
          <p:cNvPr id="15" name="Rectangle 17"/>
          <p:cNvSpPr txBox="1">
            <a:spLocks noChangeArrowheads="1"/>
          </p:cNvSpPr>
          <p:nvPr/>
        </p:nvSpPr>
        <p:spPr>
          <a:xfrm>
            <a:off x="492826" y="224971"/>
            <a:ext cx="8382000" cy="914400"/>
          </a:xfrm>
          <a:prstGeom prst="rect">
            <a:avLst/>
          </a:prstGeom>
          <a:solidFill>
            <a:srgbClr val="FFFFFF"/>
          </a:solidFill>
          <a:ln>
            <a:solidFill>
              <a:srgbClr val="FF9933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pl-PL" b="1" cap="none" dirty="0" smtClean="0">
                <a:ln w="1016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9933"/>
                </a:solidFill>
                <a:latin typeface="Century Gothic" pitchFamily="34" charset="0"/>
              </a:rPr>
              <a:t>Do szkół i placówek oświatowych w roku szkolnym 2015/2016 uczęszczało:</a:t>
            </a: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0" y="1407886"/>
            <a:ext cx="9144000" cy="0"/>
          </a:xfrm>
          <a:prstGeom prst="line">
            <a:avLst/>
          </a:prstGeom>
          <a:noFill/>
          <a:ln w="25400" cap="flat" cmpd="sng" algn="ctr">
            <a:solidFill>
              <a:srgbClr val="797B7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_s3076"/>
          <p:cNvCxnSpPr>
            <a:cxnSpLocks noChangeShapeType="1"/>
          </p:cNvCxnSpPr>
          <p:nvPr/>
        </p:nvCxnSpPr>
        <p:spPr bwMode="auto">
          <a:xfrm rot="5400000" flipH="1">
            <a:off x="6621414" y="2548063"/>
            <a:ext cx="871537" cy="2933700"/>
          </a:xfrm>
          <a:prstGeom prst="bentConnector3">
            <a:avLst>
              <a:gd name="adj1" fmla="val 14574"/>
            </a:avLst>
          </a:prstGeom>
          <a:noFill/>
          <a:ln w="28575">
            <a:solidFill>
              <a:srgbClr val="51513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_s3077"/>
          <p:cNvCxnSpPr>
            <a:cxnSpLocks noChangeShapeType="1"/>
          </p:cNvCxnSpPr>
          <p:nvPr/>
        </p:nvCxnSpPr>
        <p:spPr bwMode="auto">
          <a:xfrm flipH="1" flipV="1">
            <a:off x="4102251" y="3623517"/>
            <a:ext cx="5698" cy="844714"/>
          </a:xfrm>
          <a:prstGeom prst="straightConnector1">
            <a:avLst/>
          </a:prstGeom>
          <a:noFill/>
          <a:ln w="28575">
            <a:solidFill>
              <a:srgbClr val="51513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_s3078"/>
          <p:cNvCxnSpPr>
            <a:cxnSpLocks noChangeShapeType="1"/>
          </p:cNvCxnSpPr>
          <p:nvPr/>
        </p:nvCxnSpPr>
        <p:spPr bwMode="auto">
          <a:xfrm rot="16200000">
            <a:off x="1905794" y="2589326"/>
            <a:ext cx="871538" cy="2933700"/>
          </a:xfrm>
          <a:prstGeom prst="bentConnector3">
            <a:avLst>
              <a:gd name="adj1" fmla="val 21131"/>
            </a:avLst>
          </a:prstGeom>
          <a:noFill/>
          <a:ln w="28575">
            <a:solidFill>
              <a:srgbClr val="51513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_s3079"/>
          <p:cNvSpPr>
            <a:spLocks noChangeArrowheads="1"/>
          </p:cNvSpPr>
          <p:nvPr/>
        </p:nvSpPr>
        <p:spPr bwMode="auto">
          <a:xfrm>
            <a:off x="3426526" y="1752600"/>
            <a:ext cx="2514600" cy="1816735"/>
          </a:xfrm>
          <a:prstGeom prst="roundRect">
            <a:avLst>
              <a:gd name="adj" fmla="val 16667"/>
            </a:avLst>
          </a:prstGeom>
          <a:solidFill>
            <a:srgbClr val="F6E8C6"/>
          </a:solidFill>
          <a:ln w="38100">
            <a:solidFill>
              <a:srgbClr val="51513D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l-PL" sz="3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5611</a:t>
            </a:r>
            <a:endParaRPr lang="pl-PL" sz="32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C0000"/>
              </a:soli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000" b="1" dirty="0" smtClean="0">
                <a:solidFill>
                  <a:srgbClr val="000000"/>
                </a:solidFill>
                <a:cs typeface="+mn-cs"/>
              </a:rPr>
              <a:t>uczniów/słuchaczy</a:t>
            </a:r>
            <a:endParaRPr lang="pl-PL" sz="2000" b="1" dirty="0">
              <a:solidFill>
                <a:srgbClr val="000000"/>
              </a:solidFill>
              <a:cs typeface="+mn-cs"/>
            </a:endParaRPr>
          </a:p>
          <a:p>
            <a:pPr algn="ctr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pl-PL" sz="2000" kern="0" cap="all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(</a:t>
            </a:r>
            <a:r>
              <a:rPr lang="pl-PL" sz="2000" kern="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br. szk. 5410)</a:t>
            </a:r>
            <a:endParaRPr lang="pl-PL" sz="2000" kern="0" cap="all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7" name="_s3080"/>
          <p:cNvSpPr>
            <a:spLocks noChangeArrowheads="1"/>
          </p:cNvSpPr>
          <p:nvPr/>
        </p:nvSpPr>
        <p:spPr bwMode="auto">
          <a:xfrm>
            <a:off x="156694" y="4457604"/>
            <a:ext cx="2038510" cy="1866996"/>
          </a:xfrm>
          <a:prstGeom prst="roundRect">
            <a:avLst>
              <a:gd name="adj" fmla="val 16667"/>
            </a:avLst>
          </a:prstGeom>
          <a:solidFill>
            <a:srgbClr val="F6E8C6"/>
          </a:solidFill>
          <a:ln w="28575">
            <a:solidFill>
              <a:srgbClr val="51513D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defRPr/>
            </a:pPr>
            <a:r>
              <a:rPr lang="pl-PL" sz="1800" b="1" dirty="0">
                <a:solidFill>
                  <a:srgbClr val="000000"/>
                </a:solidFill>
                <a:cs typeface="+mn-cs"/>
              </a:rPr>
              <a:t>Uczniowie szkół </a:t>
            </a:r>
            <a:br>
              <a:rPr lang="pl-PL" sz="1800" b="1" dirty="0">
                <a:solidFill>
                  <a:srgbClr val="000000"/>
                </a:solidFill>
                <a:cs typeface="+mn-cs"/>
              </a:rPr>
            </a:br>
            <a:r>
              <a:rPr lang="pl-PL" sz="1800" b="1" dirty="0">
                <a:solidFill>
                  <a:srgbClr val="000000"/>
                </a:solidFill>
                <a:cs typeface="+mn-cs"/>
              </a:rPr>
              <a:t>młodzieżowych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l-PL" sz="2800" b="1" kern="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4579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pl-PL" sz="1800" kern="0" cap="all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(</a:t>
            </a:r>
            <a:r>
              <a:rPr lang="pl-PL" sz="1800" kern="0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br. szk. </a:t>
            </a:r>
            <a:r>
              <a:rPr lang="pl-PL" sz="1800" kern="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4430)</a:t>
            </a:r>
            <a:endParaRPr lang="pl-PL" sz="1800" kern="0" cap="all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(81,61%)</a:t>
            </a:r>
            <a:endParaRPr lang="pl-PL" sz="18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" name="_s3081"/>
          <p:cNvSpPr>
            <a:spLocks noChangeArrowheads="1"/>
          </p:cNvSpPr>
          <p:nvPr/>
        </p:nvSpPr>
        <p:spPr bwMode="auto">
          <a:xfrm>
            <a:off x="2537774" y="4476570"/>
            <a:ext cx="1977510" cy="1848030"/>
          </a:xfrm>
          <a:prstGeom prst="roundRect">
            <a:avLst>
              <a:gd name="adj" fmla="val 16667"/>
            </a:avLst>
          </a:prstGeom>
          <a:solidFill>
            <a:srgbClr val="F6E8C6"/>
          </a:solidFill>
          <a:ln w="28575">
            <a:solidFill>
              <a:srgbClr val="51513D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defRPr/>
            </a:pPr>
            <a:r>
              <a:rPr lang="pl-PL" sz="1800" b="1" dirty="0">
                <a:solidFill>
                  <a:srgbClr val="000000"/>
                </a:solidFill>
                <a:cs typeface="+mn-cs"/>
              </a:rPr>
              <a:t>Słuchacze szkół </a:t>
            </a:r>
            <a:br>
              <a:rPr lang="pl-PL" sz="1800" b="1" dirty="0">
                <a:solidFill>
                  <a:srgbClr val="000000"/>
                </a:solidFill>
                <a:cs typeface="+mn-cs"/>
              </a:rPr>
            </a:br>
            <a:r>
              <a:rPr lang="pl-PL" sz="1800" b="1" dirty="0">
                <a:solidFill>
                  <a:srgbClr val="000000"/>
                </a:solidFill>
                <a:cs typeface="+mn-cs"/>
              </a:rPr>
              <a:t>dla dorosłych</a:t>
            </a:r>
          </a:p>
          <a:p>
            <a:pPr lvl="0" algn="ctr">
              <a:spcBef>
                <a:spcPts val="600"/>
              </a:spcBef>
              <a:defRPr/>
            </a:pPr>
            <a:r>
              <a:rPr lang="pl-PL" sz="2800" b="1" kern="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343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pl-PL" sz="1800" kern="0" cap="all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(</a:t>
            </a:r>
            <a:r>
              <a:rPr lang="pl-PL" sz="1800" kern="0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br. szk. </a:t>
            </a:r>
            <a:r>
              <a:rPr lang="pl-PL" sz="1800" kern="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308)</a:t>
            </a:r>
            <a:endParaRPr lang="pl-PL" sz="1800" kern="0" cap="all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(6,11%)</a:t>
            </a:r>
            <a:endParaRPr lang="pl-PL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9" name="_s3082"/>
          <p:cNvSpPr>
            <a:spLocks noChangeArrowheads="1"/>
          </p:cNvSpPr>
          <p:nvPr/>
        </p:nvSpPr>
        <p:spPr bwMode="auto">
          <a:xfrm>
            <a:off x="6953858" y="4449571"/>
            <a:ext cx="2014028" cy="1875029"/>
          </a:xfrm>
          <a:prstGeom prst="roundRect">
            <a:avLst>
              <a:gd name="adj" fmla="val 16667"/>
            </a:avLst>
          </a:prstGeom>
          <a:solidFill>
            <a:srgbClr val="F6E8C6"/>
          </a:solidFill>
          <a:ln w="28575">
            <a:solidFill>
              <a:srgbClr val="51513D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defRPr/>
            </a:pP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 Wychowankowie </a:t>
            </a:r>
            <a:r>
              <a:rPr lang="pl-PL" sz="1800" b="1" dirty="0">
                <a:solidFill>
                  <a:srgbClr val="000000"/>
                </a:solidFill>
                <a:cs typeface="+mn-cs"/>
              </a:rPr>
              <a:t/>
            </a:r>
            <a:br>
              <a:rPr lang="pl-PL" sz="1800" b="1" dirty="0">
                <a:solidFill>
                  <a:srgbClr val="000000"/>
                </a:solidFill>
                <a:cs typeface="+mn-cs"/>
              </a:rPr>
            </a:b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ZPSWR</a:t>
            </a:r>
            <a:endParaRPr lang="pl-PL" sz="1800" b="1" dirty="0">
              <a:solidFill>
                <a:srgbClr val="000000"/>
              </a:solidFill>
              <a:cs typeface="+mn-cs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l-PL" sz="2800" b="1" kern="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326</a:t>
            </a:r>
            <a:r>
              <a:rPr lang="pl-PL" sz="3200" b="1" kern="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pl-PL" sz="1800" kern="0" cap="all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(</a:t>
            </a:r>
            <a:r>
              <a:rPr lang="pl-PL" sz="1800" kern="0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br. szk. </a:t>
            </a:r>
            <a:r>
              <a:rPr lang="pl-PL" sz="1800" kern="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308)</a:t>
            </a:r>
            <a:endParaRPr lang="pl-PL" sz="1800" kern="0" cap="all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(5,81</a:t>
            </a:r>
            <a:r>
              <a:rPr lang="pl-PL" sz="1800" b="1" dirty="0">
                <a:solidFill>
                  <a:srgbClr val="000000"/>
                </a:solidFill>
                <a:cs typeface="+mn-cs"/>
              </a:rPr>
              <a:t>%)</a:t>
            </a:r>
            <a:endParaRPr lang="pl-PL" sz="1800" dirty="0">
              <a:solidFill>
                <a:srgbClr val="000000"/>
              </a:solidFill>
              <a:cs typeface="+mn-cs"/>
            </a:endParaRPr>
          </a:p>
        </p:txBody>
      </p:sp>
      <p:cxnSp>
        <p:nvCxnSpPr>
          <p:cNvPr id="20" name="_s3077"/>
          <p:cNvCxnSpPr>
            <a:cxnSpLocks noChangeShapeType="1"/>
          </p:cNvCxnSpPr>
          <p:nvPr/>
        </p:nvCxnSpPr>
        <p:spPr bwMode="auto">
          <a:xfrm flipV="1">
            <a:off x="5234730" y="3620407"/>
            <a:ext cx="0" cy="879033"/>
          </a:xfrm>
          <a:prstGeom prst="straightConnector1">
            <a:avLst/>
          </a:prstGeom>
          <a:noFill/>
          <a:ln w="28575">
            <a:solidFill>
              <a:srgbClr val="51513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_s3081"/>
          <p:cNvSpPr>
            <a:spLocks noChangeArrowheads="1"/>
          </p:cNvSpPr>
          <p:nvPr/>
        </p:nvSpPr>
        <p:spPr bwMode="auto">
          <a:xfrm>
            <a:off x="4760304" y="4499440"/>
            <a:ext cx="1948533" cy="1825160"/>
          </a:xfrm>
          <a:prstGeom prst="roundRect">
            <a:avLst>
              <a:gd name="adj" fmla="val 16667"/>
            </a:avLst>
          </a:prstGeom>
          <a:solidFill>
            <a:srgbClr val="F6E8C6"/>
          </a:solidFill>
          <a:ln w="28575">
            <a:solidFill>
              <a:srgbClr val="51513D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defRPr/>
            </a:pP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 Uczestnicy KKZ</a:t>
            </a:r>
            <a:endParaRPr lang="pl-PL" sz="1800" b="1" dirty="0">
              <a:solidFill>
                <a:srgbClr val="000000"/>
              </a:solidFill>
              <a:cs typeface="+mn-cs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l-PL" sz="2800" b="1" kern="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363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pl-PL" sz="1800" kern="0" cap="all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(</a:t>
            </a:r>
            <a:r>
              <a:rPr lang="pl-PL" sz="1800" kern="0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br. szk. </a:t>
            </a:r>
            <a:r>
              <a:rPr lang="pl-PL" sz="1800" kern="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364)</a:t>
            </a:r>
            <a:endParaRPr lang="pl-PL" sz="1800" kern="0" cap="all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pl-PL" sz="1800" b="1" dirty="0" smtClean="0">
                <a:solidFill>
                  <a:srgbClr val="000000"/>
                </a:solidFill>
                <a:cs typeface="+mn-cs"/>
              </a:rPr>
              <a:t>(6,47%)</a:t>
            </a:r>
            <a:endParaRPr lang="pl-PL" sz="18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Obraz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9151938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7938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  <a:cs typeface="+mn-cs"/>
              </a:rPr>
              <a:t>ROK SZKOLNY </a:t>
            </a:r>
            <a:r>
              <a:rPr lang="pl-P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  <a:cs typeface="+mn-cs"/>
              </a:rPr>
              <a:t>2015/2016</a:t>
            </a:r>
            <a:endParaRPr lang="pl-PL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  <a:cs typeface="+mn-cs"/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266700" y="838200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2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Szkoły ponadgimnazjalne dla młodzieży </a:t>
            </a:r>
            <a:br>
              <a:rPr lang="pl-PL" sz="32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</a:br>
            <a:r>
              <a:rPr lang="pl-PL" sz="3200" b="1" cap="all" dirty="0" smtClean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163 </a:t>
            </a:r>
            <a:r>
              <a:rPr lang="pl-PL" sz="3200" b="1" cap="all" dirty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oddziałów </a:t>
            </a:r>
            <a:r>
              <a:rPr lang="pl-PL" sz="2400" cap="all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(</a:t>
            </a:r>
            <a:r>
              <a:rPr lang="pl-PL" sz="240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br. szk. 158</a:t>
            </a:r>
            <a:r>
              <a:rPr lang="pl-PL" sz="2400" cap="all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)</a:t>
            </a:r>
            <a:endParaRPr lang="pl-PL" sz="2400" dirty="0">
              <a:ln w="9000" cmpd="sng">
                <a:noFill/>
                <a:prstDash val="solid"/>
              </a:ln>
              <a:solidFill>
                <a:srgbClr val="000000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152400" y="1910869"/>
            <a:ext cx="883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l-PL" sz="32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Szkoły dla dorosłych </a:t>
            </a:r>
          </a:p>
          <a:p>
            <a:pPr algn="ctr">
              <a:spcBef>
                <a:spcPts val="0"/>
              </a:spcBef>
              <a:defRPr/>
            </a:pPr>
            <a:r>
              <a:rPr lang="pl-PL" sz="32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 </a:t>
            </a:r>
            <a:r>
              <a:rPr lang="pl-PL" sz="3200" b="1" cap="all" dirty="0" smtClean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13 oddziałów </a:t>
            </a:r>
            <a:r>
              <a:rPr lang="pl-PL" sz="2400" cap="all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(</a:t>
            </a:r>
            <a:r>
              <a:rPr lang="pl-PL" sz="240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br. szk. 10)</a:t>
            </a:r>
            <a:endParaRPr lang="pl-PL" sz="2400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+mn-cs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52400" y="4114800"/>
            <a:ext cx="883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l-PL" sz="32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Szkoły specjalne </a:t>
            </a:r>
          </a:p>
          <a:p>
            <a:pPr algn="ctr">
              <a:spcBef>
                <a:spcPts val="0"/>
              </a:spcBef>
              <a:defRPr/>
            </a:pPr>
            <a:r>
              <a:rPr lang="pl-PL" sz="3200" b="1" cap="all" dirty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40 oddziałów </a:t>
            </a:r>
            <a:r>
              <a:rPr lang="pl-PL" sz="240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(br. szk. 43)</a:t>
            </a:r>
            <a:endParaRPr lang="pl-PL" sz="2400" dirty="0">
              <a:ln w="9000" cmpd="sng">
                <a:noFill/>
                <a:prstDash val="solid"/>
              </a:ln>
              <a:solidFill>
                <a:srgbClr val="000000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0" y="5642205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600" b="1" dirty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  <a:cs typeface="+mn-cs"/>
              </a:rPr>
              <a:t>Łącznie </a:t>
            </a:r>
            <a:r>
              <a:rPr lang="pl-PL" sz="3600" b="1" dirty="0" smtClean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  <a:cs typeface="+mn-cs"/>
              </a:rPr>
              <a:t>227 </a:t>
            </a:r>
            <a:r>
              <a:rPr lang="pl-PL" sz="3600" b="1" dirty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  <a:cs typeface="+mn-cs"/>
              </a:rPr>
              <a:t>oddziałów </a:t>
            </a:r>
            <a:r>
              <a:rPr lang="pl-PL" sz="28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Century Gothic" pitchFamily="34" charset="0"/>
                <a:cs typeface="+mn-cs"/>
              </a:rPr>
              <a:t>(br. szk. 222)</a:t>
            </a:r>
            <a:endParaRPr lang="pl-PL" sz="2800" dirty="0">
              <a:ln w="12700">
                <a:noFill/>
                <a:prstDash val="solid"/>
              </a:ln>
              <a:solidFill>
                <a:srgbClr val="FFFFFF"/>
              </a:solidFill>
              <a:latin typeface="Century Gothic" pitchFamily="34" charset="0"/>
              <a:cs typeface="+mn-cs"/>
            </a:endParaRP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oliniowy 11"/>
          <p:cNvCxnSpPr/>
          <p:nvPr/>
        </p:nvCxnSpPr>
        <p:spPr>
          <a:xfrm>
            <a:off x="0" y="6477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160338" y="2988087"/>
            <a:ext cx="883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l-PL" sz="32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Kwalifikacyjne kursy zawodowe</a:t>
            </a:r>
            <a:endParaRPr lang="pl-PL" sz="3200" b="1" dirty="0">
              <a:solidFill>
                <a:srgbClr val="000000"/>
              </a:solidFill>
              <a:latin typeface="Century Gothic" pitchFamily="34" charset="0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lang="pl-PL" sz="32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 </a:t>
            </a:r>
            <a:r>
              <a:rPr lang="pl-PL" sz="3200" b="1" cap="all" dirty="0" smtClean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11 oddziałów </a:t>
            </a:r>
            <a:r>
              <a:rPr lang="pl-PL" sz="2400" dirty="0" smtClean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+mn-cs"/>
              </a:rPr>
              <a:t>(br. szk. 11)</a:t>
            </a:r>
            <a:endParaRPr lang="pl-PL" sz="2400" dirty="0">
              <a:ln w="9000" cmpd="sng">
                <a:noFill/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" y="1547990"/>
            <a:ext cx="4999230" cy="37338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Prostokąt 5"/>
          <p:cNvSpPr/>
          <p:nvPr/>
        </p:nvSpPr>
        <p:spPr>
          <a:xfrm>
            <a:off x="8392" y="1"/>
            <a:ext cx="9147176" cy="914400"/>
          </a:xfrm>
          <a:prstGeom prst="rect">
            <a:avLst/>
          </a:prstGeom>
          <a:solidFill>
            <a:srgbClr val="3C536F"/>
          </a:solidFill>
          <a:ln w="25400" cap="flat" cmpd="sng" algn="ctr">
            <a:solidFill>
              <a:srgbClr val="CC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533400" y="152400"/>
            <a:ext cx="8385630" cy="609601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3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+mn-ea"/>
                <a:cs typeface="Arial" charset="0"/>
              </a:rPr>
              <a:t>Kadra </a:t>
            </a:r>
            <a:r>
              <a:rPr lang="pl-PL" sz="36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+mn-ea"/>
                <a:cs typeface="Arial" charset="0"/>
              </a:rPr>
              <a:t>pedagogiczna </a:t>
            </a:r>
            <a:endParaRPr lang="pl-PL" altLang="pl-PL" sz="3600" kern="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9933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674948"/>
              </p:ext>
            </p:extLst>
          </p:nvPr>
        </p:nvGraphicFramePr>
        <p:xfrm>
          <a:off x="4876800" y="2362200"/>
          <a:ext cx="3810000" cy="193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785"/>
                <a:gridCol w="1932215"/>
              </a:tblGrid>
              <a:tr h="636410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2015/2016</a:t>
                      </a:r>
                      <a:endParaRPr lang="pl-PL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2016/2017</a:t>
                      </a:r>
                      <a:endParaRPr lang="pl-PL" sz="2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l-PL" sz="2000" b="1" i="1" kern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654 osób </a:t>
                      </a:r>
                      <a:endParaRPr lang="pl-PL" sz="2000" b="1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599 osób</a:t>
                      </a:r>
                      <a:endParaRPr lang="pl-PL" sz="2000" b="1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1" kern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569,1 etatów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533,22 etatów</a:t>
                      </a:r>
                      <a:endParaRPr lang="pl-PL" sz="2000" b="1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raz 7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0" y="1181357"/>
            <a:ext cx="3266080" cy="243935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6" name="Prostokąt 25"/>
          <p:cNvSpPr/>
          <p:nvPr/>
        </p:nvSpPr>
        <p:spPr>
          <a:xfrm>
            <a:off x="-3176" y="0"/>
            <a:ext cx="9147176" cy="1066800"/>
          </a:xfrm>
          <a:prstGeom prst="rect">
            <a:avLst/>
          </a:prstGeom>
          <a:solidFill>
            <a:srgbClr val="3C53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17"/>
          <p:cNvSpPr txBox="1">
            <a:spLocks noChangeArrowheads="1"/>
          </p:cNvSpPr>
          <p:nvPr/>
        </p:nvSpPr>
        <p:spPr>
          <a:xfrm>
            <a:off x="228601" y="166914"/>
            <a:ext cx="86868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9933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2400" b="1" cap="none" dirty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n-ea"/>
                <a:cs typeface="Arial" charset="0"/>
              </a:rPr>
              <a:t>Kadra pedagogiczna w roku szkolnym </a:t>
            </a:r>
            <a:r>
              <a:rPr lang="pl-PL" sz="2400" b="1" cap="none" dirty="0" smtClean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n-ea"/>
                <a:cs typeface="Arial" charset="0"/>
              </a:rPr>
              <a:t>2015/2016</a:t>
            </a:r>
            <a:endParaRPr lang="pl-PL" sz="2400" b="1" cap="none" dirty="0">
              <a:ln w="9000" cmpd="sng">
                <a:solidFill>
                  <a:srgbClr val="434342">
                    <a:lumMod val="75000"/>
                  </a:srgbClr>
                </a:solidFill>
                <a:prstDash val="solid"/>
              </a:ln>
              <a:solidFill>
                <a:srgbClr val="FF9933"/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ea typeface="+mn-ea"/>
              <a:cs typeface="Arial" charset="0"/>
            </a:endParaRP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841724"/>
              </p:ext>
            </p:extLst>
          </p:nvPr>
        </p:nvGraphicFramePr>
        <p:xfrm>
          <a:off x="201929" y="4038600"/>
          <a:ext cx="878967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934"/>
                <a:gridCol w="1697737"/>
                <a:gridCol w="1752600"/>
                <a:gridCol w="1752600"/>
                <a:gridCol w="1828799"/>
              </a:tblGrid>
              <a:tr h="1463040">
                <a:tc>
                  <a:txBody>
                    <a:bodyPr/>
                    <a:lstStyle/>
                    <a:p>
                      <a:pPr algn="ctr"/>
                      <a:endParaRPr lang="pl-PL" sz="1800" b="1" i="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pl-PL" sz="1800" b="1" i="0" dirty="0" smtClean="0">
                          <a:solidFill>
                            <a:schemeClr val="accent4"/>
                          </a:solidFill>
                          <a:latin typeface="Century Gothic" panose="020B0502020202020204" pitchFamily="34" charset="0"/>
                        </a:rPr>
                        <a:t>bez stopnia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1,98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etatów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(br. szk. 1,82)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stażyści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3,39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etatów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(br. szk. 8,38)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kontraktowi</a:t>
                      </a:r>
                    </a:p>
                    <a:p>
                      <a:pPr algn="ctr"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50,63 </a:t>
                      </a:r>
                    </a:p>
                    <a:p>
                      <a:pPr algn="ctr"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etatów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(br. szk. 38,13)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mianowani</a:t>
                      </a:r>
                    </a:p>
                    <a:p>
                      <a:pPr algn="ctr"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123,13 </a:t>
                      </a:r>
                    </a:p>
                    <a:p>
                      <a:pPr algn="ctr"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etatów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(br. szk. 96,98)</a:t>
                      </a:r>
                    </a:p>
                    <a:p>
                      <a:pPr algn="ctr">
                        <a:defRPr/>
                      </a:pPr>
                      <a:endParaRPr lang="pl-PL" sz="1800" b="1" i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dyplomowani</a:t>
                      </a:r>
                    </a:p>
                    <a:p>
                      <a:pPr algn="ctr"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389,97</a:t>
                      </a:r>
                      <a:endParaRPr lang="pl-PL" sz="1800" b="0" i="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pl-PL" sz="1800" b="1" i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+mn-cs"/>
                        </a:rPr>
                        <a:t>etatów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(br. szk. 387,91)</a:t>
                      </a:r>
                    </a:p>
                    <a:p>
                      <a:pPr algn="ctr"/>
                      <a:endParaRPr lang="pl-PL" sz="1800" b="1" i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38" name="_s3079"/>
          <p:cNvSpPr>
            <a:spLocks noChangeArrowheads="1"/>
          </p:cNvSpPr>
          <p:nvPr/>
        </p:nvSpPr>
        <p:spPr bwMode="auto">
          <a:xfrm>
            <a:off x="3314701" y="1552862"/>
            <a:ext cx="2514600" cy="1816735"/>
          </a:xfrm>
          <a:prstGeom prst="roundRect">
            <a:avLst>
              <a:gd name="adj" fmla="val 16667"/>
            </a:avLst>
          </a:prstGeom>
          <a:solidFill>
            <a:srgbClr val="F6E8C6"/>
          </a:solidFill>
          <a:ln w="38100">
            <a:solidFill>
              <a:srgbClr val="51513D"/>
            </a:solidFill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0000"/>
                </a:solidFill>
                <a:latin typeface="Century Gothic" panose="020B0502020202020204" pitchFamily="34" charset="0"/>
                <a:cs typeface="+mn-cs"/>
              </a:rPr>
              <a:t>569,10 </a:t>
            </a:r>
            <a:endParaRPr lang="pl-PL" sz="2400" b="1" dirty="0" smtClean="0">
              <a:solidFill>
                <a:srgbClr val="000000"/>
              </a:solidFill>
              <a:latin typeface="Century Gothic" panose="020B0502020202020204" pitchFamily="34" charset="0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+mn-cs"/>
              </a:rPr>
              <a:t>etatów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+mn-cs"/>
              </a:rPr>
              <a:t>(br. szk. 533,22)</a:t>
            </a:r>
            <a:endParaRPr lang="pl-PL" sz="2400" dirty="0">
              <a:solidFill>
                <a:srgbClr val="000000"/>
              </a:solidFill>
              <a:latin typeface="Century Gothic" panose="020B0502020202020204" pitchFamily="34" charset="0"/>
              <a:cs typeface="+mn-cs"/>
            </a:endParaRPr>
          </a:p>
        </p:txBody>
      </p:sp>
      <p:grpSp>
        <p:nvGrpSpPr>
          <p:cNvPr id="35" name="Grupa 34"/>
          <p:cNvGrpSpPr/>
          <p:nvPr/>
        </p:nvGrpSpPr>
        <p:grpSpPr>
          <a:xfrm>
            <a:off x="1066800" y="3368914"/>
            <a:ext cx="6934200" cy="669686"/>
            <a:chOff x="1066800" y="3368914"/>
            <a:chExt cx="6934200" cy="669686"/>
          </a:xfrm>
        </p:grpSpPr>
        <p:cxnSp>
          <p:nvCxnSpPr>
            <p:cNvPr id="21" name="Łącznik prostoliniowy 20"/>
            <p:cNvCxnSpPr/>
            <p:nvPr/>
          </p:nvCxnSpPr>
          <p:spPr>
            <a:xfrm>
              <a:off x="4533900" y="3368914"/>
              <a:ext cx="0" cy="6696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Łącznik prostoliniowy 23"/>
            <p:cNvCxnSpPr/>
            <p:nvPr/>
          </p:nvCxnSpPr>
          <p:spPr>
            <a:xfrm>
              <a:off x="1066800" y="3810000"/>
              <a:ext cx="6934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Łącznik prostoliniowy 27"/>
            <p:cNvCxnSpPr/>
            <p:nvPr/>
          </p:nvCxnSpPr>
          <p:spPr>
            <a:xfrm>
              <a:off x="1066800" y="3810000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Łącznik prostoliniowy 29"/>
            <p:cNvCxnSpPr/>
            <p:nvPr/>
          </p:nvCxnSpPr>
          <p:spPr>
            <a:xfrm>
              <a:off x="8001000" y="3810000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84" name="Łącznik prostoliniowy 16383"/>
            <p:cNvCxnSpPr/>
            <p:nvPr/>
          </p:nvCxnSpPr>
          <p:spPr>
            <a:xfrm>
              <a:off x="2743200" y="3810000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87" name="Łącznik prostoliniowy 16386"/>
            <p:cNvCxnSpPr/>
            <p:nvPr/>
          </p:nvCxnSpPr>
          <p:spPr>
            <a:xfrm>
              <a:off x="6248400" y="3810000"/>
              <a:ext cx="0" cy="228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649679" y="322943"/>
            <a:ext cx="7920842" cy="1676400"/>
          </a:xfrm>
          <a:prstGeom prst="rect">
            <a:avLst/>
          </a:prstGeom>
          <a:solidFill>
            <a:srgbClr val="FFFFFF"/>
          </a:solidFill>
          <a:ln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6600" spc="6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WYNIKI</a:t>
            </a:r>
            <a:r>
              <a:rPr lang="pl-PL" sz="66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  </a:t>
            </a:r>
            <a:r>
              <a:rPr lang="pl-PL" sz="44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/>
            </a:r>
            <a:br>
              <a:rPr lang="pl-PL" sz="44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44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egzaminu maturalnego</a:t>
            </a:r>
            <a:endParaRPr lang="pl-PL" sz="4400" dirty="0">
              <a:ln w="1905"/>
              <a:solidFill>
                <a:srgbClr val="506E94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47" y="2438400"/>
            <a:ext cx="7245106" cy="40386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3175" y="18142"/>
            <a:ext cx="9140825" cy="667657"/>
          </a:xfrm>
          <a:prstGeom prst="rect">
            <a:avLst/>
          </a:prstGeom>
          <a:solidFill>
            <a:srgbClr val="3C536F"/>
          </a:solidFill>
          <a:ln w="25400" cap="flat" cmpd="sng" algn="ctr">
            <a:solidFill>
              <a:srgbClr val="CC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7570" name="Obraz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85799"/>
            <a:ext cx="9144000" cy="620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8047" y="134811"/>
            <a:ext cx="7083456" cy="434317"/>
          </a:xfrm>
          <a:solidFill>
            <a:schemeClr val="bg1"/>
          </a:solidFill>
          <a:ln>
            <a:solidFill>
              <a:srgbClr val="FF9933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cap="none" dirty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n-ea"/>
                <a:cs typeface="Arial" charset="0"/>
              </a:rPr>
              <a:t>Egzamin maturalny </a:t>
            </a:r>
            <a:r>
              <a:rPr lang="pl-PL" sz="2400" b="1" cap="none" dirty="0" smtClean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n-ea"/>
                <a:cs typeface="Arial" charset="0"/>
              </a:rPr>
              <a:t>2015/2016 </a:t>
            </a:r>
            <a:r>
              <a:rPr lang="pl-PL" sz="2400" b="1" cap="none" dirty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n-ea"/>
                <a:cs typeface="Arial" charset="0"/>
              </a:rPr>
              <a:t>w </a:t>
            </a:r>
            <a:r>
              <a:rPr lang="pl-PL" sz="2400" b="1" cap="none" dirty="0" smtClean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n-ea"/>
                <a:cs typeface="Arial" charset="0"/>
              </a:rPr>
              <a:t>liczbach</a:t>
            </a:r>
            <a:endParaRPr lang="pl-PL" sz="2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-22225" y="685800"/>
            <a:ext cx="9144000" cy="757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l-PL" sz="24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W </a:t>
            </a:r>
            <a:r>
              <a:rPr lang="pl-PL" sz="24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województwie </a:t>
            </a:r>
            <a:r>
              <a:rPr lang="pl-PL" sz="24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ś</a:t>
            </a:r>
            <a:r>
              <a:rPr lang="pl-PL" sz="24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ląskim </a:t>
            </a:r>
            <a:r>
              <a:rPr lang="pl-PL" sz="24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do egzaminu maturalnego </a:t>
            </a:r>
            <a:r>
              <a:rPr lang="pl-PL" sz="24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/>
            </a:r>
            <a:br>
              <a:rPr lang="pl-PL" sz="24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</a:br>
            <a:r>
              <a:rPr lang="pl-PL" sz="24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w 2016 </a:t>
            </a:r>
            <a:r>
              <a:rPr lang="pl-PL" sz="24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roku przystąpiło:</a:t>
            </a:r>
          </a:p>
        </p:txBody>
      </p:sp>
      <p:sp>
        <p:nvSpPr>
          <p:cNvPr id="6" name="Prostokąt 5"/>
          <p:cNvSpPr/>
          <p:nvPr/>
        </p:nvSpPr>
        <p:spPr>
          <a:xfrm>
            <a:off x="3355975" y="1622425"/>
            <a:ext cx="56165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/>
            </a:pPr>
            <a:r>
              <a:rPr lang="pl-PL" sz="20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ilość absolwentów przystępujących do matury w województwie śląskim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73425" y="4638675"/>
            <a:ext cx="56165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/>
            </a:pPr>
            <a:r>
              <a:rPr lang="pl-PL" sz="20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ilość absolwentów przystępujących do matury </a:t>
            </a:r>
            <a:r>
              <a:rPr lang="pl-PL" sz="20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(89,02% </a:t>
            </a:r>
            <a:r>
              <a:rPr lang="pl-PL" sz="20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wszystkich absolwentów)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438150" y="1443038"/>
            <a:ext cx="2590800" cy="1041400"/>
          </a:xfrm>
          <a:prstGeom prst="roundRect">
            <a:avLst>
              <a:gd name="adj" fmla="val 322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438150" y="4389438"/>
            <a:ext cx="2590800" cy="1143000"/>
          </a:xfrm>
          <a:prstGeom prst="roundRect">
            <a:avLst>
              <a:gd name="adj" fmla="val 322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49285" y="1443038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4800" b="1" dirty="0" smtClean="0">
                <a:ln w="11430"/>
                <a:solidFill>
                  <a:srgbClr val="FF99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28590</a:t>
            </a:r>
            <a:endParaRPr lang="pl-PL" sz="4800" b="1" dirty="0">
              <a:ln w="11430"/>
              <a:solidFill>
                <a:srgbClr val="FF99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075271" y="4499631"/>
            <a:ext cx="133882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5400" b="1" dirty="0" smtClean="0">
                <a:ln w="11430"/>
                <a:solidFill>
                  <a:srgbClr val="FF99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965</a:t>
            </a:r>
            <a:endParaRPr lang="pl-PL" sz="5400" b="1" dirty="0">
              <a:ln w="11430"/>
              <a:solidFill>
                <a:srgbClr val="FF99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175" y="2589213"/>
            <a:ext cx="9144000" cy="4247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l-PL" sz="2400" b="1" dirty="0" smtClean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j-ea"/>
              </a:rPr>
              <a:t>w </a:t>
            </a:r>
            <a:r>
              <a:rPr lang="pl-PL" sz="2400" b="1" dirty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j-ea"/>
              </a:rPr>
              <a:t>Powiecie </a:t>
            </a:r>
            <a:r>
              <a:rPr lang="pl-PL" sz="2400" b="1" dirty="0" smtClean="0">
                <a:ln w="9000" cmpd="sng">
                  <a:solidFill>
                    <a:srgbClr val="434342">
                      <a:lumMod val="7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ea typeface="+mj-ea"/>
              </a:rPr>
              <a:t>Wodzisławskim</a:t>
            </a:r>
            <a:endParaRPr lang="pl-PL" sz="2400" b="1" dirty="0">
              <a:ln w="9000" cmpd="sng">
                <a:solidFill>
                  <a:srgbClr val="434342">
                    <a:lumMod val="75000"/>
                  </a:srgbClr>
                </a:solidFill>
                <a:prstDash val="solid"/>
              </a:ln>
              <a:solidFill>
                <a:srgbClr val="FF9933"/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ea typeface="+mj-ea"/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438150" y="3128963"/>
            <a:ext cx="2590800" cy="1143000"/>
          </a:xfrm>
          <a:prstGeom prst="roundRect">
            <a:avLst>
              <a:gd name="adj" fmla="val 322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871036" y="3239561"/>
            <a:ext cx="17235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5400" b="1" dirty="0" smtClean="0">
                <a:ln w="11430"/>
                <a:solidFill>
                  <a:srgbClr val="FF99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1084</a:t>
            </a:r>
            <a:endParaRPr lang="pl-PL" sz="5400" b="1" dirty="0">
              <a:ln w="11430"/>
              <a:solidFill>
                <a:srgbClr val="FF99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355975" y="3516313"/>
            <a:ext cx="56165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/>
            </a:pPr>
            <a:r>
              <a:rPr lang="pl-PL" sz="20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Ilość uczniów - absolwentów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449263" y="5676900"/>
            <a:ext cx="2590800" cy="1143000"/>
          </a:xfrm>
          <a:prstGeom prst="roundRect">
            <a:avLst>
              <a:gd name="adj" fmla="val 322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075269" y="5786735"/>
            <a:ext cx="133882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5400" b="1" dirty="0" smtClean="0">
                <a:ln w="11430"/>
                <a:solidFill>
                  <a:srgbClr val="FF99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871</a:t>
            </a:r>
            <a:endParaRPr lang="pl-PL" sz="5400" b="1" dirty="0">
              <a:ln w="11430"/>
              <a:solidFill>
                <a:srgbClr val="FF99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3378200" y="5924550"/>
            <a:ext cx="5616575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/>
            </a:pPr>
            <a:r>
              <a:rPr lang="pl-PL" sz="2000" b="1" dirty="0">
                <a:solidFill>
                  <a:srgbClr val="000000"/>
                </a:solidFill>
                <a:latin typeface="Century Gothic" pitchFamily="34" charset="0"/>
                <a:cs typeface="+mn-cs"/>
              </a:rPr>
              <a:t>Ilość uczniów, którzy otrzymali świadectwo dojrzałości </a:t>
            </a:r>
            <a:r>
              <a:rPr lang="pl-PL" sz="2000" b="1" dirty="0" smtClean="0">
                <a:solidFill>
                  <a:srgbClr val="000000"/>
                </a:solidFill>
                <a:latin typeface="Century Gothic" pitchFamily="34" charset="0"/>
                <a:cs typeface="+mn-cs"/>
              </a:rPr>
              <a:t>(90,26%)</a:t>
            </a:r>
            <a:endParaRPr lang="pl-PL" sz="2000" b="1" dirty="0">
              <a:solidFill>
                <a:srgbClr val="000000"/>
              </a:solidFill>
              <a:latin typeface="Century Gothic" pitchFamily="34" charset="0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8" descr="mapa_polsk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b="1527"/>
          <a:stretch>
            <a:fillRect/>
          </a:stretch>
        </p:blipFill>
        <p:spPr bwMode="auto">
          <a:xfrm>
            <a:off x="0" y="-3846513"/>
            <a:ext cx="11887200" cy="982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5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2590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05200" y="3429000"/>
            <a:ext cx="1600200" cy="800100"/>
            <a:chOff x="2208" y="2160"/>
            <a:chExt cx="1008" cy="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801" name="Oval 5"/>
            <p:cNvSpPr>
              <a:spLocks noChangeArrowheads="1"/>
            </p:cNvSpPr>
            <p:nvPr/>
          </p:nvSpPr>
          <p:spPr bwMode="auto">
            <a:xfrm>
              <a:off x="2688" y="2160"/>
              <a:ext cx="528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3802" name="Line 6"/>
            <p:cNvSpPr>
              <a:spLocks noChangeShapeType="1"/>
            </p:cNvSpPr>
            <p:nvPr/>
          </p:nvSpPr>
          <p:spPr bwMode="auto">
            <a:xfrm flipH="1">
              <a:off x="2208" y="2400"/>
              <a:ext cx="480" cy="2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Wingdings" pitchFamily="2" charset="2"/>
                <a:buNone/>
                <a:defRPr/>
              </a:pPr>
              <a:endParaRPr lang="pl-P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143000" y="3810000"/>
            <a:ext cx="2362200" cy="161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pl-PL" sz="1800" dirty="0" smtClean="0">
              <a:solidFill>
                <a:srgbClr val="000000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pl-PL" sz="1800" dirty="0" smtClean="0">
              <a:solidFill>
                <a:srgbClr val="000000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pl-PL" sz="1800" dirty="0">
              <a:solidFill>
                <a:srgbClr val="000000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pl-PL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1600200" y="4914900"/>
            <a:ext cx="1524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entury Gothic"/>
              </a:rPr>
              <a:t>90,26%</a:t>
            </a:r>
            <a:endParaRPr lang="pl-PL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Century Gothic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5638800" y="3048000"/>
            <a:ext cx="60960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endParaRPr lang="pl-PL">
              <a:solidFill>
                <a:srgbClr val="000000"/>
              </a:solidFill>
              <a:cs typeface="+mn-cs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638800" y="5410200"/>
            <a:ext cx="3124200" cy="6683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pl-PL" sz="1800" dirty="0">
                <a:solidFill>
                  <a:srgbClr val="000000"/>
                </a:solidFill>
                <a:cs typeface="+mn-cs"/>
              </a:rPr>
              <a:t>WOJEWÓDZTWO </a:t>
            </a:r>
            <a:r>
              <a:rPr lang="pl-PL" sz="1800" dirty="0" smtClean="0">
                <a:solidFill>
                  <a:srgbClr val="000000"/>
                </a:solidFill>
                <a:cs typeface="+mn-cs"/>
              </a:rPr>
              <a:t>ŚLĄSKIE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pl-PL" sz="18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6438900" y="5735638"/>
            <a:ext cx="15240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Century Gothic"/>
              </a:rPr>
              <a:t>83,00%</a:t>
            </a:r>
          </a:p>
        </p:txBody>
      </p:sp>
      <p:pic>
        <p:nvPicPr>
          <p:cNvPr id="12" name="Picture 3" descr="ZP-RGB-POZ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1636713" y="3835400"/>
            <a:ext cx="13747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213454" y="200457"/>
            <a:ext cx="2991525" cy="646331"/>
          </a:xfrm>
          <a:prstGeom prst="rect">
            <a:avLst/>
          </a:prstGeom>
          <a:solidFill>
            <a:srgbClr val="FFC000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600" b="1" dirty="0">
                <a:ln w="10160">
                  <a:solidFill>
                    <a:srgbClr val="797B7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KRAJ </a:t>
            </a:r>
            <a:r>
              <a:rPr lang="pl-PL" sz="3600" b="1" dirty="0" smtClean="0">
                <a:ln w="10160">
                  <a:solidFill>
                    <a:srgbClr val="797B7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85,00</a:t>
            </a:r>
            <a:r>
              <a:rPr lang="pl-PL" sz="3600" b="1" dirty="0">
                <a:ln w="10160">
                  <a:solidFill>
                    <a:srgbClr val="797B7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%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5" grpId="0" animBg="1"/>
      <p:bldP spid="922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3C5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2994" name="Prostokąt 18"/>
          <p:cNvSpPr>
            <a:spLocks noChangeArrowheads="1"/>
          </p:cNvSpPr>
          <p:nvPr/>
        </p:nvSpPr>
        <p:spPr bwMode="auto">
          <a:xfrm>
            <a:off x="228600" y="1981200"/>
            <a:ext cx="4191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4 licea </a:t>
            </a: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ogólnokształcące</a:t>
            </a:r>
            <a:endParaRPr lang="pl-PL" altLang="pl-PL" sz="1600" dirty="0">
              <a:solidFill>
                <a:srgbClr val="000000"/>
              </a:solidFill>
              <a:latin typeface="Century Gothic" pitchFamily="34" charset="0"/>
            </a:endParaRP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6 techników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7 zasadniczych szkół zawodowych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liceum plastyczne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ogólnokształcąca szkoła sztuk pięknych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szkoła policealna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placówka dla dorosłych (PCKU) 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placówka dla dzieci o szczególnych potrzebach edukacyjnych(ZPSWR)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placówka doskonalenia nauczycieli (PODN)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placówka poradnictwa psychologiczno </a:t>
            </a: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– </a:t>
            </a: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pedagogicznego (PPP)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ogniska pracy pozaszkolnej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szkoły/placówki niepubliczne</a:t>
            </a:r>
          </a:p>
        </p:txBody>
      </p:sp>
      <p:sp>
        <p:nvSpPr>
          <p:cNvPr id="27" name="Rectangle 17"/>
          <p:cNvSpPr txBox="1">
            <a:spLocks noChangeArrowheads="1"/>
          </p:cNvSpPr>
          <p:nvPr/>
        </p:nvSpPr>
        <p:spPr>
          <a:xfrm>
            <a:off x="396081" y="228600"/>
            <a:ext cx="8382000" cy="914400"/>
          </a:xfrm>
          <a:prstGeom prst="rect">
            <a:avLst/>
          </a:prstGeom>
          <a:solidFill>
            <a:srgbClr val="FFFFFF"/>
          </a:solidFill>
          <a:ln>
            <a:solidFill>
              <a:srgbClr val="FF9933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b="1" cap="none" spc="50" dirty="0" smtClean="0">
                <a:ln w="13500">
                  <a:solidFill>
                    <a:srgbClr val="CCCC99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>
                    <a:lumMod val="75000"/>
                    <a:lumOff val="25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pl-PL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</a:rPr>
              <a:t>OŚWIATA </a:t>
            </a:r>
            <a:r>
              <a:rPr lang="pl-PL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</a:rPr>
              <a:t>W POWIACIE WODZISŁAWSKIM</a:t>
            </a:r>
          </a:p>
        </p:txBody>
      </p:sp>
      <p:pic>
        <p:nvPicPr>
          <p:cNvPr id="213002" name="Picture 3" descr="ZP-RGB-POZ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7848600" y="411162"/>
            <a:ext cx="7635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Łącznik prostoliniowy 11"/>
          <p:cNvCxnSpPr/>
          <p:nvPr/>
        </p:nvCxnSpPr>
        <p:spPr>
          <a:xfrm>
            <a:off x="14288" y="13716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stokąt 18"/>
          <p:cNvSpPr>
            <a:spLocks noChangeArrowheads="1"/>
          </p:cNvSpPr>
          <p:nvPr/>
        </p:nvSpPr>
        <p:spPr bwMode="auto">
          <a:xfrm>
            <a:off x="4724400" y="1981200"/>
            <a:ext cx="4267199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4 licea ogólnokształcące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5 </a:t>
            </a: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techników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6 </a:t>
            </a: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zasadniczych szkół zawodowych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liceum plastyczne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ogólnokształcąca szkoła sztuk pięknych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1 liceum </a:t>
            </a: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dla dorosłych </a:t>
            </a:r>
            <a:endParaRPr lang="pl-PL" altLang="pl-PL" sz="1600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1 szkoła policealna dla dorosłych 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1 </a:t>
            </a: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placówka dla dzieci o szczególnych potrzebach edukacyjnych(ZPSWR)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placówka doskonalenia nauczycieli (PODN</a:t>
            </a: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)</a:t>
            </a:r>
            <a:endParaRPr lang="pl-PL" altLang="pl-PL" sz="1600" dirty="0">
              <a:solidFill>
                <a:srgbClr val="000000"/>
              </a:solidFill>
              <a:latin typeface="Century Gothic" pitchFamily="34" charset="0"/>
            </a:endParaRP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1 placówka poradnictwa psychologiczno </a:t>
            </a:r>
            <a:r>
              <a:rPr lang="pl-PL" altLang="pl-PL" sz="1600" dirty="0" smtClean="0">
                <a:solidFill>
                  <a:srgbClr val="000000"/>
                </a:solidFill>
                <a:latin typeface="Century Gothic" pitchFamily="34" charset="0"/>
              </a:rPr>
              <a:t>– </a:t>
            </a: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pedagogicznego (PPP)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ogniska pracy pozaszkolnej</a:t>
            </a:r>
          </a:p>
          <a:p>
            <a:pPr marL="263525" indent="-263525" eaLnBrk="1" hangingPunct="1">
              <a:buFont typeface="Arial" panose="020B0604020202020204" pitchFamily="34" charset="0"/>
              <a:buChar char="•"/>
            </a:pPr>
            <a:r>
              <a:rPr lang="pl-PL" altLang="pl-PL" sz="1600" dirty="0">
                <a:solidFill>
                  <a:srgbClr val="000000"/>
                </a:solidFill>
                <a:latin typeface="Century Gothic" pitchFamily="34" charset="0"/>
              </a:rPr>
              <a:t>szkoły/placówki niepubliczne</a:t>
            </a:r>
          </a:p>
        </p:txBody>
      </p:sp>
      <p:cxnSp>
        <p:nvCxnSpPr>
          <p:cNvPr id="3" name="Łącznik prostoliniowy 2"/>
          <p:cNvCxnSpPr/>
          <p:nvPr/>
        </p:nvCxnSpPr>
        <p:spPr>
          <a:xfrm>
            <a:off x="4552950" y="1453247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1063979" y="1471941"/>
            <a:ext cx="2520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entury Gothic" pitchFamily="34" charset="0"/>
                <a:cs typeface="+mn-cs"/>
              </a:rPr>
              <a:t> </a:t>
            </a:r>
            <a:r>
              <a:rPr lang="pl-PL" sz="2000" b="1" dirty="0">
                <a:ln w="18415" cmpd="sng">
                  <a:noFill/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Century Gothic" pitchFamily="34" charset="0"/>
                <a:cs typeface="+mn-cs"/>
              </a:rPr>
              <a:t>rok szk. 2015/2016</a:t>
            </a:r>
            <a:endParaRPr lang="pl-PL" sz="1600" b="1" dirty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597878" y="1464499"/>
            <a:ext cx="2520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dirty="0">
                <a:ln w="18415" cmpd="sng">
                  <a:noFill/>
                  <a:prstDash val="solid"/>
                </a:ln>
                <a:solidFill>
                  <a:prstClr val="white"/>
                </a:solidFill>
                <a:latin typeface="Century Gothic" pitchFamily="34" charset="0"/>
                <a:cs typeface="+mn-cs"/>
              </a:rPr>
              <a:t> </a:t>
            </a:r>
            <a:r>
              <a:rPr lang="pl-PL" sz="2000" b="1" dirty="0">
                <a:ln w="18415" cmpd="sng">
                  <a:noFill/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Century Gothic" pitchFamily="34" charset="0"/>
                <a:cs typeface="+mn-cs"/>
              </a:rPr>
              <a:t>rok szk. </a:t>
            </a:r>
            <a:r>
              <a:rPr lang="pl-PL" sz="2000" b="1" dirty="0" smtClean="0">
                <a:ln w="18415" cmpd="sng">
                  <a:noFill/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Century Gothic" pitchFamily="34" charset="0"/>
                <a:cs typeface="+mn-cs"/>
              </a:rPr>
              <a:t>2016/2017</a:t>
            </a:r>
            <a:endParaRPr lang="pl-PL" sz="1600" b="1" dirty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6" name="Rectangle 64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3999" cy="990600"/>
          </a:xfrm>
          <a:solidFill>
            <a:schemeClr val="bg1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Century Gothic" pitchFamily="34" charset="0"/>
              </a:rPr>
              <a:t>Procent zdawalności </a:t>
            </a:r>
            <a:br>
              <a:rPr lang="pl-PL" dirty="0" smtClean="0">
                <a:latin typeface="Century Gothic" pitchFamily="34" charset="0"/>
              </a:rPr>
            </a:br>
            <a:r>
              <a:rPr lang="pl-PL" dirty="0" smtClean="0">
                <a:latin typeface="Century Gothic" pitchFamily="34" charset="0"/>
              </a:rPr>
              <a:t>w </a:t>
            </a:r>
            <a:r>
              <a:rPr lang="pl-PL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liceach ogólnokształcących</a:t>
            </a:r>
            <a:endParaRPr lang="pl-PL" b="1" dirty="0" smtClean="0">
              <a:solidFill>
                <a:srgbClr val="FF9933"/>
              </a:solidFill>
              <a:latin typeface="Century Gothic" pitchFamily="34" charset="0"/>
            </a:endParaRPr>
          </a:p>
        </p:txBody>
      </p:sp>
      <p:pic>
        <p:nvPicPr>
          <p:cNvPr id="239641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8001000" y="179189"/>
            <a:ext cx="919162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63387"/>
              </p:ext>
            </p:extLst>
          </p:nvPr>
        </p:nvGraphicFramePr>
        <p:xfrm>
          <a:off x="0" y="1169787"/>
          <a:ext cx="9144000" cy="5688212"/>
        </p:xfrm>
        <a:graphic>
          <a:graphicData uri="http://schemas.openxmlformats.org/drawingml/2006/table">
            <a:tbl>
              <a:tblPr/>
              <a:tblGrid>
                <a:gridCol w="2667000"/>
                <a:gridCol w="1295400"/>
                <a:gridCol w="1295400"/>
                <a:gridCol w="1371600"/>
                <a:gridCol w="1295400"/>
                <a:gridCol w="1219200"/>
              </a:tblGrid>
              <a:tr h="5241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97750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2015/2016</a:t>
                      </a:r>
                      <a:endParaRPr kumimoji="0" lang="pl-PL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absolwentów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przystąpili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zdali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914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 Liceum Ogólnokształcące im. 14 Pułku Powstańców Śląskich 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95,68%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dirty="0" smtClean="0">
                          <a:latin typeface="Century Gothic" panose="020B0502020202020204" pitchFamily="34" charset="0"/>
                        </a:rPr>
                        <a:t>98,72%</a:t>
                      </a:r>
                      <a:endParaRPr lang="pl-PL" sz="2200" b="1" dirty="0">
                        <a:latin typeface="Century Gothic" panose="020B0502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235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235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232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30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II Liceum Ogólnokształcące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im. ks. prof. J. Tischnera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Zespole Szkół Ponadgimnazjalnych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98,06%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dirty="0" smtClean="0">
                          <a:latin typeface="Century Gothic" panose="020B0502020202020204" pitchFamily="34" charset="0"/>
                        </a:rPr>
                        <a:t>96,55%</a:t>
                      </a:r>
                      <a:endParaRPr lang="pl-PL" sz="2200" dirty="0">
                        <a:latin typeface="Century Gothic" panose="020B0502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127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116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112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88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Liceum Ogólnokształcące im. Noblistów Polskich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Rydułtowach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86,59%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dirty="0" smtClean="0">
                          <a:latin typeface="Century Gothic" panose="020B0502020202020204" pitchFamily="34" charset="0"/>
                        </a:rPr>
                        <a:t>87,18%</a:t>
                      </a:r>
                      <a:endParaRPr lang="pl-PL" sz="2200" dirty="0">
                        <a:latin typeface="Century Gothic" panose="020B0502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84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78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68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III Liceum Ogólnokształcące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 z oddz. sport. im. rtm. W. Pileckiego w Zespole Szkół Technicznych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0%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dirty="0" smtClean="0">
                          <a:latin typeface="Century Gothic" panose="020B0502020202020204" pitchFamily="34" charset="0"/>
                        </a:rPr>
                        <a:t>76,92%</a:t>
                      </a:r>
                      <a:endParaRPr lang="pl-PL" sz="2200" dirty="0">
                        <a:latin typeface="Century Gothic" panose="020B0502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10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0" name="Rectangle 104"/>
          <p:cNvSpPr>
            <a:spLocks noGrp="1" noChangeArrowheads="1"/>
          </p:cNvSpPr>
          <p:nvPr>
            <p:ph type="title"/>
          </p:nvPr>
        </p:nvSpPr>
        <p:spPr>
          <a:xfrm>
            <a:off x="6350" y="3174"/>
            <a:ext cx="9137650" cy="835025"/>
          </a:xfrm>
          <a:solidFill>
            <a:schemeClr val="bg1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Century Gothic" pitchFamily="34" charset="0"/>
              </a:rPr>
              <a:t>Procent zdawalności </a:t>
            </a:r>
            <a:r>
              <a:rPr lang="pl-PL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w technikach</a:t>
            </a:r>
            <a:endParaRPr lang="pl-PL" b="1" dirty="0" smtClean="0">
              <a:solidFill>
                <a:srgbClr val="FF9933"/>
              </a:solidFill>
              <a:latin typeface="Century Gothic" pitchFamily="34" charset="0"/>
            </a:endParaRPr>
          </a:p>
        </p:txBody>
      </p:sp>
      <p:pic>
        <p:nvPicPr>
          <p:cNvPr id="240668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8051997" y="81756"/>
            <a:ext cx="910595" cy="65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231402"/>
              </p:ext>
            </p:extLst>
          </p:nvPr>
        </p:nvGraphicFramePr>
        <p:xfrm>
          <a:off x="-14515" y="1066799"/>
          <a:ext cx="9144001" cy="5819973"/>
        </p:xfrm>
        <a:graphic>
          <a:graphicData uri="http://schemas.openxmlformats.org/drawingml/2006/table">
            <a:tbl>
              <a:tblPr/>
              <a:tblGrid>
                <a:gridCol w="2681515"/>
                <a:gridCol w="1295400"/>
                <a:gridCol w="1295400"/>
                <a:gridCol w="1447800"/>
                <a:gridCol w="1219200"/>
                <a:gridCol w="1204686"/>
              </a:tblGrid>
              <a:tr h="473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9566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latin typeface="Century Gothic" panose="020B0502020202020204" pitchFamily="34" charset="0"/>
                        </a:rPr>
                        <a:t>2015/2016</a:t>
                      </a:r>
                      <a:endParaRPr lang="pl-PL" sz="1600" b="1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absolwentów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przystąpili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absolwentów,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którzy zdali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7406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w Zespole Szkół Ponadgimnazjalnych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Pszowie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100,00%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1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Nr 3 w Zespole Szkół Technicznych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91,60%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dirty="0" smtClean="0">
                          <a:latin typeface="Century Gothic" panose="020B0502020202020204" pitchFamily="34" charset="0"/>
                        </a:rPr>
                        <a:t>92,76%</a:t>
                      </a:r>
                      <a:endParaRPr lang="pl-PL" sz="2200" b="1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166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152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141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4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Nr 1 w Zespole Szkół Zawodowych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Wodzisławiu Śl. 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96,36%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88,68%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182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159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141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47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Nr 2 w Zespole Szkół Ekonomicznych </a:t>
                      </a:r>
                      <a:b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im. Oskara Langego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77,78%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87,14%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122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86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w Zespole Szkół Ponadgimnazjalnych Nr 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Rydułtowach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83,33%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80,00%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8" name="Rectangle 8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Century Gothic" pitchFamily="34" charset="0"/>
              </a:rPr>
              <a:t>Procent zdawalności </a:t>
            </a:r>
            <a:br>
              <a:rPr lang="pl-PL" dirty="0" smtClean="0">
                <a:latin typeface="Century Gothic" pitchFamily="34" charset="0"/>
              </a:rPr>
            </a:br>
            <a:r>
              <a:rPr lang="pl-PL" dirty="0" smtClean="0">
                <a:latin typeface="Century Gothic" pitchFamily="34" charset="0"/>
              </a:rPr>
              <a:t>w </a:t>
            </a:r>
            <a:r>
              <a:rPr lang="pl-PL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liceum Plastycznym</a:t>
            </a:r>
            <a:endParaRPr lang="pl-PL" b="1" dirty="0" smtClean="0">
              <a:solidFill>
                <a:srgbClr val="FF9933"/>
              </a:solidFill>
              <a:latin typeface="Century Gothic" pitchFamily="34" charset="0"/>
            </a:endParaRPr>
          </a:p>
        </p:txBody>
      </p:sp>
      <p:pic>
        <p:nvPicPr>
          <p:cNvPr id="241680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8077200" y="152400"/>
            <a:ext cx="919162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434884"/>
              </p:ext>
            </p:extLst>
          </p:nvPr>
        </p:nvGraphicFramePr>
        <p:xfrm>
          <a:off x="0" y="1451114"/>
          <a:ext cx="9144000" cy="2446497"/>
        </p:xfrm>
        <a:graphic>
          <a:graphicData uri="http://schemas.openxmlformats.org/drawingml/2006/table">
            <a:tbl>
              <a:tblPr/>
              <a:tblGrid>
                <a:gridCol w="2667000"/>
                <a:gridCol w="1295400"/>
                <a:gridCol w="1295400"/>
                <a:gridCol w="1371600"/>
                <a:gridCol w="1295400"/>
                <a:gridCol w="1219200"/>
              </a:tblGrid>
              <a:tr h="5241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97750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2015/2016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absolwentów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przystąpili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zdali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914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Liceum Plastyczne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Zespole Szkół Ponadgimnazjalnych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93,33%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91,30%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21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7" name="Rectangle 103"/>
          <p:cNvSpPr>
            <a:spLocks noGrp="1" noChangeArrowheads="1"/>
          </p:cNvSpPr>
          <p:nvPr>
            <p:ph type="title"/>
          </p:nvPr>
        </p:nvSpPr>
        <p:spPr>
          <a:xfrm>
            <a:off x="1" y="3175"/>
            <a:ext cx="9144000" cy="1143000"/>
          </a:xfrm>
          <a:solidFill>
            <a:schemeClr val="bg1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Century Gothic" pitchFamily="34" charset="0"/>
              </a:rPr>
              <a:t>Procent zdawalności </a:t>
            </a:r>
            <a:br>
              <a:rPr lang="pl-PL" dirty="0" smtClean="0">
                <a:latin typeface="Century Gothic" pitchFamily="34" charset="0"/>
              </a:rPr>
            </a:br>
            <a:r>
              <a:rPr lang="pl-PL" dirty="0" smtClean="0">
                <a:latin typeface="Century Gothic" pitchFamily="34" charset="0"/>
              </a:rPr>
              <a:t>w </a:t>
            </a:r>
            <a:r>
              <a:rPr lang="pl-PL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szkołach dla dorosłych</a:t>
            </a:r>
            <a:endParaRPr lang="pl-PL" b="1" dirty="0" smtClean="0">
              <a:solidFill>
                <a:srgbClr val="FF9933"/>
              </a:solidFill>
              <a:latin typeface="Century Gothic" pitchFamily="34" charset="0"/>
            </a:endParaRPr>
          </a:p>
        </p:txBody>
      </p:sp>
      <p:pic>
        <p:nvPicPr>
          <p:cNvPr id="242708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7924800" y="228600"/>
            <a:ext cx="1039812" cy="7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341814"/>
              </p:ext>
            </p:extLst>
          </p:nvPr>
        </p:nvGraphicFramePr>
        <p:xfrm>
          <a:off x="76200" y="1600200"/>
          <a:ext cx="8991600" cy="2468876"/>
        </p:xfrm>
        <a:graphic>
          <a:graphicData uri="http://schemas.openxmlformats.org/drawingml/2006/table">
            <a:tbl>
              <a:tblPr/>
              <a:tblGrid>
                <a:gridCol w="2622550"/>
                <a:gridCol w="1273810"/>
                <a:gridCol w="1198880"/>
                <a:gridCol w="1348740"/>
                <a:gridCol w="1348740"/>
                <a:gridCol w="11988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29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2015/2016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absolwentów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przystąpili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absolwentów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, którzy zdali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6152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latin typeface="Century Gothic" pitchFamily="34" charset="0"/>
                          <a:cs typeface="Times New Roman" pitchFamily="18" charset="0"/>
                        </a:rPr>
                        <a:t>Liceum Ogólnokształcące dla Dorosłych </a:t>
                      </a:r>
                      <a:br>
                        <a:rPr lang="pl-PL" sz="1400" b="1" dirty="0" smtClean="0">
                          <a:latin typeface="Century Gothic" pitchFamily="34" charset="0"/>
                          <a:cs typeface="Times New Roman" pitchFamily="18" charset="0"/>
                        </a:rPr>
                      </a:br>
                      <a:r>
                        <a:rPr lang="pl-PL" sz="1400" b="1" dirty="0" smtClean="0">
                          <a:latin typeface="Century Gothic" pitchFamily="34" charset="0"/>
                          <a:cs typeface="Times New Roman" pitchFamily="18" charset="0"/>
                        </a:rPr>
                        <a:t>w Powiatowym Centrum Kształcenia Ustawicznego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latin typeface="Century Gothic" pitchFamily="34" charset="0"/>
                          <a:cs typeface="Times New Roman" pitchFamily="18" charset="0"/>
                        </a:rPr>
                        <a:t>w Wodzisławiu Śl.</a:t>
                      </a:r>
                      <a:endParaRPr lang="pl-PL" sz="1400" b="1" dirty="0" smtClean="0">
                        <a:latin typeface="Century Gothic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45,45%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0" dirty="0" smtClean="0">
                          <a:latin typeface="Century Gothic" panose="020B0502020202020204" pitchFamily="34" charset="0"/>
                        </a:rPr>
                        <a:t>41,03%</a:t>
                      </a:r>
                      <a:endParaRPr lang="pl-PL" sz="2200" b="0" dirty="0">
                        <a:latin typeface="Century Gothic" panose="020B0502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57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pracaizycie.pl/userfiles/poradnik/Budowlaniec_450x272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8305800" cy="4191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3900" y="457200"/>
            <a:ext cx="7772400" cy="2057400"/>
          </a:xfrm>
          <a:prstGeom prst="rect">
            <a:avLst/>
          </a:prstGeom>
          <a:solidFill>
            <a:srgbClr val="FFFFFF"/>
          </a:solidFill>
          <a:ln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7800" spc="6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WYNIKI</a:t>
            </a:r>
            <a:r>
              <a:rPr lang="pl-PL" sz="3600" spc="6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pl-PL" sz="36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/>
            </a:r>
            <a:br>
              <a:rPr lang="pl-PL" sz="36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52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egzaminu potwierdzającego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sz="5200" dirty="0" smtClean="0">
                <a:ln w="1905"/>
                <a:solidFill>
                  <a:srgbClr val="506E94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kwalifikacje w zawodzie</a:t>
            </a:r>
            <a:endParaRPr lang="pl-PL" sz="5200" dirty="0">
              <a:ln w="1905"/>
              <a:solidFill>
                <a:srgbClr val="506E94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2" name="Rectangle 108"/>
          <p:cNvSpPr>
            <a:spLocks noGrp="1" noChangeArrowheads="1"/>
          </p:cNvSpPr>
          <p:nvPr>
            <p:ph type="title"/>
          </p:nvPr>
        </p:nvSpPr>
        <p:spPr>
          <a:xfrm>
            <a:off x="25400" y="44450"/>
            <a:ext cx="9118600" cy="1036638"/>
          </a:xfrm>
          <a:solidFill>
            <a:srgbClr val="FFFFFF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latin typeface="Century Gothic" pitchFamily="34" charset="0"/>
              </a:rPr>
              <a:t>Procent zdawalności egzaminów potwierdzających kwalifikacje </a:t>
            </a:r>
            <a:r>
              <a:rPr lang="pl-PL" sz="2000" dirty="0">
                <a:solidFill>
                  <a:srgbClr val="000000"/>
                </a:solidFill>
                <a:latin typeface="Century Gothic" pitchFamily="34" charset="0"/>
              </a:rPr>
              <a:t>W zawodzie</a:t>
            </a:r>
            <a:r>
              <a:rPr lang="pl-PL" sz="2000" dirty="0" smtClean="0">
                <a:latin typeface="Century Gothic" pitchFamily="34" charset="0"/>
              </a:rPr>
              <a:t> w</a:t>
            </a:r>
            <a:r>
              <a:rPr lang="pl-PL" sz="2400" dirty="0" smtClean="0">
                <a:latin typeface="Century Gothic" pitchFamily="34" charset="0"/>
              </a:rPr>
              <a:t> </a:t>
            </a:r>
            <a:r>
              <a:rPr lang="pl-PL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technikach</a:t>
            </a:r>
            <a:r>
              <a:rPr lang="pl-PL" sz="2400" b="1" dirty="0" smtClean="0">
                <a:latin typeface="Century Gothic" pitchFamily="34" charset="0"/>
              </a:rPr>
              <a:t> </a:t>
            </a:r>
          </a:p>
        </p:txBody>
      </p:sp>
      <p:pic>
        <p:nvPicPr>
          <p:cNvPr id="244765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7967844" y="197077"/>
            <a:ext cx="92858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16864"/>
              </p:ext>
            </p:extLst>
          </p:nvPr>
        </p:nvGraphicFramePr>
        <p:xfrm>
          <a:off x="0" y="1143000"/>
          <a:ext cx="9115425" cy="4779456"/>
        </p:xfrm>
        <a:graphic>
          <a:graphicData uri="http://schemas.openxmlformats.org/drawingml/2006/table">
            <a:tbl>
              <a:tblPr/>
              <a:tblGrid>
                <a:gridCol w="3276600"/>
                <a:gridCol w="1524000"/>
                <a:gridCol w="1371600"/>
                <a:gridCol w="1447800"/>
                <a:gridCol w="1495425"/>
              </a:tblGrid>
              <a:tr h="46730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6730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2015/2016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zdających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zdanych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706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Nr 1 w Zespole Szkół Zawodowych 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79,82%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latin typeface="Century Gothic" panose="020B0502020202020204" pitchFamily="34" charset="0"/>
                        </a:rPr>
                        <a:t>91,76%</a:t>
                      </a:r>
                      <a:endParaRPr lang="pl-PL" sz="2000" b="1" dirty="0"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364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334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14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Nr 3 w Zespole Szkół Technicznych 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82,71%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85,71%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434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372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8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cs typeface="Times New Roman" pitchFamily="18" charset="0"/>
                        </a:rPr>
                        <a:t>Technikum Nr 2 w Zespole Szkół Ekonomicznych im. Oskara Langego w Wodzisławiu Śl.</a:t>
                      </a:r>
                      <a:endParaRPr kumimoji="0" lang="pl-PL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82,91%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84,27%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337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284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4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w Zespole Szkół Ponadgimnazjalnych Nr 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Rydułtowach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86,84%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83,02%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53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44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3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Technikum w Zespole Szkół Ponadgimnazjalnych w Pszowie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82,35%</a:t>
                      </a:r>
                      <a:endParaRPr lang="pl-PL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57,14%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pl-PL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pl-PL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04" name="Rectangle 56"/>
          <p:cNvSpPr>
            <a:spLocks noGrp="1" noChangeArrowheads="1"/>
          </p:cNvSpPr>
          <p:nvPr>
            <p:ph type="title"/>
          </p:nvPr>
        </p:nvSpPr>
        <p:spPr>
          <a:xfrm>
            <a:off x="0" y="136525"/>
            <a:ext cx="9144000" cy="1066800"/>
          </a:xfrm>
          <a:solidFill>
            <a:srgbClr val="FFFFFF"/>
          </a:solidFill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latin typeface="Century Gothic" pitchFamily="34" charset="0"/>
              </a:rPr>
              <a:t>Procent zdawalności egzaminów </a:t>
            </a:r>
            <a:br>
              <a:rPr lang="pl-PL" sz="2000" dirty="0" smtClean="0">
                <a:latin typeface="Century Gothic" pitchFamily="34" charset="0"/>
              </a:rPr>
            </a:br>
            <a:r>
              <a:rPr lang="pl-PL" sz="2000" dirty="0" smtClean="0">
                <a:latin typeface="Century Gothic" pitchFamily="34" charset="0"/>
              </a:rPr>
              <a:t>potwierdzających kwalifikacje W </a:t>
            </a:r>
            <a:r>
              <a:rPr lang="pl-PL" sz="2000" dirty="0" smtClean="0">
                <a:solidFill>
                  <a:srgbClr val="000000"/>
                </a:solidFill>
                <a:latin typeface="Century Gothic" pitchFamily="34" charset="0"/>
              </a:rPr>
              <a:t>zawodzie</a:t>
            </a:r>
            <a:r>
              <a:rPr lang="pl-PL" sz="2000" dirty="0" smtClean="0">
                <a:latin typeface="Century Gothic" pitchFamily="34" charset="0"/>
              </a:rPr>
              <a:t> </a:t>
            </a:r>
            <a:br>
              <a:rPr lang="pl-PL" sz="2000" dirty="0" smtClean="0">
                <a:latin typeface="Century Gothic" pitchFamily="34" charset="0"/>
              </a:rPr>
            </a:br>
            <a:r>
              <a:rPr lang="pl-PL" sz="2000" dirty="0" smtClean="0">
                <a:latin typeface="Century Gothic" pitchFamily="34" charset="0"/>
              </a:rPr>
              <a:t>w</a:t>
            </a:r>
            <a:r>
              <a:rPr lang="pl-PL" sz="2200" dirty="0" smtClean="0">
                <a:latin typeface="Century Gothic" pitchFamily="34" charset="0"/>
              </a:rPr>
              <a:t> </a:t>
            </a:r>
            <a:r>
              <a:rPr lang="pl-PL" sz="2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zasadniczych szkołach zawodowych</a:t>
            </a:r>
            <a:endParaRPr lang="pl-PL" sz="2200" b="1" dirty="0" smtClean="0">
              <a:solidFill>
                <a:srgbClr val="FF9933"/>
              </a:solidFill>
              <a:latin typeface="Century Gothic" pitchFamily="34" charset="0"/>
            </a:endParaRPr>
          </a:p>
        </p:txBody>
      </p:sp>
      <p:pic>
        <p:nvPicPr>
          <p:cNvPr id="245780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7890357" y="304800"/>
            <a:ext cx="1034124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619710"/>
              </p:ext>
            </p:extLst>
          </p:nvPr>
        </p:nvGraphicFramePr>
        <p:xfrm>
          <a:off x="-1" y="1371600"/>
          <a:ext cx="9144001" cy="4678659"/>
        </p:xfrm>
        <a:graphic>
          <a:graphicData uri="http://schemas.openxmlformats.org/drawingml/2006/table">
            <a:tbl>
              <a:tblPr/>
              <a:tblGrid>
                <a:gridCol w="3124201"/>
                <a:gridCol w="1447800"/>
                <a:gridCol w="1371600"/>
                <a:gridCol w="1600200"/>
                <a:gridCol w="1600200"/>
              </a:tblGrid>
              <a:tr h="5333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9125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zdających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zdanych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3162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Times New Roman" pitchFamily="18" charset="0"/>
                        </a:rPr>
                        <a:t>Zasadnicza Szkoła Zawodowa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Times New Roman" pitchFamily="18" charset="0"/>
                        </a:rPr>
                        <a:t>w Zespole Szkół Ekonomicznych im. Oskara Langego 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latin typeface="Century Gothic" panose="020B0502020202020204" pitchFamily="34" charset="0"/>
                        </a:rPr>
                        <a:t>96,43%</a:t>
                      </a:r>
                      <a:endParaRPr lang="pl-PL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8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Zasadnicza Szkoła Zawodowa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Zespole Szkół Ponadgimnazjalnych Nr 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Rydułtowach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70,00%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78,57%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14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11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6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Zasadnicza Szkoła Zawodowa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 Zespole Szkół Ponadgimnazjalnych im. Sejmu Śląskiego w Radlinie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67,89%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76,98%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126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9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Zasadnicza Szkoła Zawodowa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Nr 3 w Zespole Szkół Zawodowych w Wodzisławiu Śl.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90,91%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57,45%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" name="Rectangle 102"/>
          <p:cNvSpPr>
            <a:spLocks noGrp="1" noChangeArrowheads="1"/>
          </p:cNvSpPr>
          <p:nvPr>
            <p:ph type="title"/>
          </p:nvPr>
        </p:nvSpPr>
        <p:spPr>
          <a:xfrm>
            <a:off x="0" y="134938"/>
            <a:ext cx="9144000" cy="1154112"/>
          </a:xfrm>
          <a:solidFill>
            <a:srgbClr val="FFFFFF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latin typeface="Century Gothic" pitchFamily="34" charset="0"/>
              </a:rPr>
              <a:t>Procent zdawalności egzaminów </a:t>
            </a:r>
            <a:br>
              <a:rPr lang="pl-PL" sz="2000" dirty="0" smtClean="0">
                <a:latin typeface="Century Gothic" pitchFamily="34" charset="0"/>
              </a:rPr>
            </a:br>
            <a:r>
              <a:rPr lang="pl-PL" sz="2000" dirty="0" smtClean="0">
                <a:latin typeface="Century Gothic" pitchFamily="34" charset="0"/>
              </a:rPr>
              <a:t>potwierdzających kwalifikacje W zawodzie</a:t>
            </a:r>
            <a:br>
              <a:rPr lang="pl-PL" sz="2000" dirty="0" smtClean="0">
                <a:latin typeface="Century Gothic" pitchFamily="34" charset="0"/>
              </a:rPr>
            </a:br>
            <a:r>
              <a:rPr lang="pl-PL" sz="2000" dirty="0" smtClean="0">
                <a:latin typeface="Century Gothic" pitchFamily="34" charset="0"/>
              </a:rPr>
              <a:t>w </a:t>
            </a:r>
            <a:r>
              <a:rPr lang="pl-PL" sz="2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</a:rPr>
              <a:t>szkole dla dorosłych</a:t>
            </a:r>
            <a:endParaRPr lang="pl-PL" sz="2200" b="1" dirty="0" smtClean="0">
              <a:solidFill>
                <a:srgbClr val="FF9933"/>
              </a:solidFill>
              <a:latin typeface="Century Gothic" pitchFamily="34" charset="0"/>
            </a:endParaRPr>
          </a:p>
        </p:txBody>
      </p:sp>
      <p:pic>
        <p:nvPicPr>
          <p:cNvPr id="246804" name="Picture 3" descr="ZP-RGB-POZ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9783" r="15340" b="18045"/>
          <a:stretch>
            <a:fillRect/>
          </a:stretch>
        </p:blipFill>
        <p:spPr bwMode="auto">
          <a:xfrm>
            <a:off x="7848600" y="304800"/>
            <a:ext cx="1034821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002955"/>
              </p:ext>
            </p:extLst>
          </p:nvPr>
        </p:nvGraphicFramePr>
        <p:xfrm>
          <a:off x="-14921" y="1524000"/>
          <a:ext cx="9144001" cy="2782898"/>
        </p:xfrm>
        <a:graphic>
          <a:graphicData uri="http://schemas.openxmlformats.org/drawingml/2006/table">
            <a:tbl>
              <a:tblPr/>
              <a:tblGrid>
                <a:gridCol w="3124201"/>
                <a:gridCol w="1447800"/>
                <a:gridCol w="1371600"/>
                <a:gridCol w="1600200"/>
                <a:gridCol w="1600200"/>
              </a:tblGrid>
              <a:tr h="5333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Nazwa szkoły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Zdawalność (%)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9125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2014/2015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2015/2016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zdających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Liczba zdanych</a:t>
                      </a: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2C4"/>
                    </a:solidFill>
                  </a:tcPr>
                </a:tc>
              </a:tr>
              <a:tr h="336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Szkoła Policealna dla Dorosłych w Powiatowym Centrum Kształcenia Ustawicznego w Wodzisławiu Śl.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66,67%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79,55%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5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Kwalifikacyjne kursy zawodowe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85,00%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Century Gothic" panose="020B0502020202020204" pitchFamily="34" charset="0"/>
                        </a:rPr>
                        <a:t>88,89%</a:t>
                      </a:r>
                      <a:endParaRPr lang="pl-PL" sz="20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4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09173" y="671552"/>
            <a:ext cx="8496944" cy="2787352"/>
          </a:xfrm>
          <a:prstGeom prst="roundRect">
            <a:avLst>
              <a:gd name="adj" fmla="val 3388"/>
            </a:avLst>
          </a:prstGeom>
          <a:solidFill>
            <a:srgbClr val="3C536F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600" b="1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50201" y="1341953"/>
            <a:ext cx="8058837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44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PROJEKTY EDUKACYJNE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54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2015/2016</a:t>
            </a:r>
          </a:p>
        </p:txBody>
      </p:sp>
    </p:spTree>
    <p:extLst>
      <p:ext uri="{BB962C8B-B14F-4D97-AF65-F5344CB8AC3E}">
        <p14:creationId xmlns:p14="http://schemas.microsoft.com/office/powerpoint/2010/main" val="287124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1849" y="1600200"/>
            <a:ext cx="8763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pl-PL" sz="1200" b="1" dirty="0">
                <a:latin typeface="Century Gothic" panose="020B0502020202020204" pitchFamily="34" charset="0"/>
                <a:ea typeface="Times New Roman"/>
              </a:rPr>
              <a:t> </a:t>
            </a:r>
            <a:endParaRPr lang="pl-PL" sz="1200" dirty="0">
              <a:latin typeface="Century Gothic" panose="020B0502020202020204" pitchFamily="34" charset="0"/>
              <a:ea typeface="Times New Roman"/>
            </a:endParaRPr>
          </a:p>
          <a:p>
            <a:pPr lvl="0" algn="ctr">
              <a:spcAft>
                <a:spcPts val="0"/>
              </a:spcAft>
              <a:tabLst>
                <a:tab pos="270510" algn="l"/>
              </a:tabLst>
            </a:pPr>
            <a:r>
              <a:rPr lang="pl-PL" sz="2000" b="1" dirty="0">
                <a:latin typeface="Century Gothic" panose="020B0502020202020204" pitchFamily="34" charset="0"/>
                <a:ea typeface="Times New Roman"/>
              </a:rPr>
              <a:t>Projekty aplikowane przez Wydział Oświaty Starostwa Powiatowego w Wodzisławiu Śląskim realizowane w szkołach</a:t>
            </a:r>
            <a:endParaRPr lang="pl-PL" sz="2000" dirty="0">
              <a:latin typeface="Century Gothic" panose="020B0502020202020204" pitchFamily="34" charset="0"/>
              <a:ea typeface="Times New Roman"/>
            </a:endParaRPr>
          </a:p>
          <a:p>
            <a:pPr marL="270510" algn="just">
              <a:spcAft>
                <a:spcPts val="0"/>
              </a:spcAft>
            </a:pPr>
            <a:r>
              <a:rPr lang="x-none" sz="1800" b="1">
                <a:latin typeface="Century Gothic" panose="020B0502020202020204" pitchFamily="34" charset="0"/>
                <a:ea typeface="Times New Roman"/>
              </a:rPr>
              <a:t> </a:t>
            </a:r>
            <a:endParaRPr lang="pl-PL" sz="1600" dirty="0">
              <a:latin typeface="Century Gothic" panose="020B0502020202020204" pitchFamily="34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„Bezpieczna+”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Książki naszych marzeń”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Narodowy Program Rozwoju Czytelnictwa”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By dotknąć natury… - tworzymy Szkolną </a:t>
            </a:r>
            <a:r>
              <a:rPr lang="pl-PL" sz="1800" dirty="0" err="1">
                <a:latin typeface="Century Gothic" panose="020B0502020202020204" pitchFamily="34" charset="0"/>
                <a:ea typeface="Times New Roman"/>
              </a:rPr>
              <a:t>Ekopracownię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 w Zespole Placówek Szkolno - Wychowawczo - Rewalidacyjnych w Wodzisławiu Śląskiem na ul. Kopernika 71”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Młode kadry naszą przyszłością”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Nowoczesne pracownie - skutecznym nauczaniem zawodowym </a:t>
            </a: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800" dirty="0" smtClean="0">
                <a:latin typeface="Century Gothic" panose="020B0502020202020204" pitchFamily="34" charset="0"/>
                <a:ea typeface="Times New Roman"/>
              </a:rPr>
            </a:b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w 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szkołach ponadgimnazjalnych Powiatu Wodzisławskiego</a:t>
            </a: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”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„Ośrodek Rozwoju Młodych Kadr - dostosowanie infrastruktury Centrum Kształcenia Praktycznego w powiecie wodzisławskim do prowadzenia zajęć zawodowych</a:t>
            </a: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”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6947" y="221660"/>
            <a:ext cx="8839200" cy="1200329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4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i placówki oświatowe </a:t>
            </a:r>
            <a:r>
              <a:rPr lang="pl-PL" sz="24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/>
            </a:r>
            <a:br>
              <a:rPr lang="pl-PL" sz="24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4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</a:t>
            </a:r>
            <a:r>
              <a:rPr lang="pl-PL" sz="24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roku szkolnym 2015/2016</a:t>
            </a:r>
          </a:p>
        </p:txBody>
      </p:sp>
    </p:spTree>
    <p:extLst>
      <p:ext uri="{BB962C8B-B14F-4D97-AF65-F5344CB8AC3E}">
        <p14:creationId xmlns:p14="http://schemas.microsoft.com/office/powerpoint/2010/main" val="30959152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4704" y="838200"/>
            <a:ext cx="8382000" cy="117570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SZKOŁY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DLA MŁODZIEŻY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64" y="2209800"/>
            <a:ext cx="5563280" cy="369401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53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aroli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086">
            <a:off x="5122753" y="1791232"/>
            <a:ext cx="3727461" cy="22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81000" y="2209800"/>
            <a:ext cx="46215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I </a:t>
            </a: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Liceum Ogólnokształcące im. 14 Pułku Powstańców Śląskich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 </a:t>
            </a: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Wodzisławiu Śląskim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latin typeface="Century Gothic" panose="020B0502020202020204" pitchFamily="34" charset="0"/>
                <a:ea typeface="Times New Roman"/>
              </a:rPr>
              <a:t>„Feeding our bodies and minds</a:t>
            </a:r>
            <a:r>
              <a:rPr lang="en-US" sz="1800" dirty="0" smtClean="0">
                <a:latin typeface="Century Gothic" panose="020B0502020202020204" pitchFamily="34" charset="0"/>
                <a:ea typeface="Times New Roman"/>
              </a:rPr>
              <a:t>”</a:t>
            </a:r>
            <a:r>
              <a:rPr lang="pl-PL" sz="1800" dirty="0">
                <a:latin typeface="Century Gothic" panose="020B0502020202020204" pitchFamily="34" charset="0"/>
                <a:ea typeface="Calibri"/>
              </a:rPr>
              <a:t> 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1800" dirty="0" err="1">
                <a:latin typeface="Century Gothic" panose="020B0502020202020204" pitchFamily="34" charset="0"/>
                <a:ea typeface="Times New Roman"/>
              </a:rPr>
              <a:t>Projekt</a:t>
            </a:r>
            <a:r>
              <a:rPr lang="en-US" sz="1800" dirty="0">
                <a:latin typeface="Century Gothic" panose="020B0502020202020204" pitchFamily="34" charset="0"/>
                <a:ea typeface="Times New Roman"/>
              </a:rPr>
              <a:t> „Yale Young Global Scholars</a:t>
            </a:r>
            <a:r>
              <a:rPr lang="en-US" sz="1800" dirty="0" smtClean="0">
                <a:latin typeface="Century Gothic" panose="020B0502020202020204" pitchFamily="34" charset="0"/>
                <a:ea typeface="Times New Roman"/>
              </a:rPr>
              <a:t>”</a:t>
            </a: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pl-PL" sz="1800" dirty="0">
                <a:latin typeface="Century Gothic" panose="020B0502020202020204" pitchFamily="34" charset="0"/>
                <a:ea typeface="Times New Roman"/>
              </a:rPr>
              <a:t>Klasy Frankofońskie na </a:t>
            </a: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Śląsku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3074" name="Picture 2" descr="Wszyscy raz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2" y="4225885"/>
            <a:ext cx="3970547" cy="244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Na lekcj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450">
            <a:off x="4780098" y="3930633"/>
            <a:ext cx="3979020" cy="25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21566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3400" y="1752600"/>
            <a:ext cx="8001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 </a:t>
            </a: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Szkół Ponadgimnazjalnych w Wodzisławiu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Śląskim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700" dirty="0" smtClean="0">
                <a:latin typeface="Century Gothic" panose="020B0502020202020204" pitchFamily="34" charset="0"/>
                <a:cs typeface="Arial"/>
              </a:rPr>
              <a:t>„</a:t>
            </a:r>
            <a:r>
              <a:rPr lang="pl-PL" sz="1700" dirty="0">
                <a:latin typeface="Century Gothic" panose="020B0502020202020204" pitchFamily="34" charset="0"/>
                <a:cs typeface="Arial"/>
              </a:rPr>
              <a:t>’Szkoła nauczycielem stoi’, czyli doskonalenie zawodowe kadry kluczem rozwoju Zespołu Szkół Ponadgimnazjalnych w Wodzisławiu Śląskim”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700" dirty="0">
                <a:latin typeface="Century Gothic" panose="020B0502020202020204" pitchFamily="34" charset="0"/>
                <a:cs typeface="Arial"/>
              </a:rPr>
              <a:t>„</a:t>
            </a:r>
            <a:r>
              <a:rPr lang="pl-PL" sz="1700" dirty="0" err="1">
                <a:latin typeface="Century Gothic" panose="020B0502020202020204" pitchFamily="34" charset="0"/>
                <a:cs typeface="Arial"/>
              </a:rPr>
              <a:t>Poznavame</a:t>
            </a:r>
            <a:r>
              <a:rPr lang="pl-PL" sz="1700" dirty="0">
                <a:latin typeface="Century Gothic" panose="020B0502020202020204" pitchFamily="34" charset="0"/>
                <a:cs typeface="Arial"/>
              </a:rPr>
              <a:t>, </a:t>
            </a:r>
            <a:r>
              <a:rPr lang="pl-PL" sz="1700" dirty="0" err="1">
                <a:latin typeface="Century Gothic" panose="020B0502020202020204" pitchFamily="34" charset="0"/>
                <a:cs typeface="Arial"/>
              </a:rPr>
              <a:t>tvori</a:t>
            </a:r>
            <a:r>
              <a:rPr lang="pl-PL" sz="1700" dirty="0">
                <a:latin typeface="Century Gothic" panose="020B0502020202020204" pitchFamily="34" charset="0"/>
                <a:cs typeface="Arial"/>
              </a:rPr>
              <a:t> a </a:t>
            </a:r>
            <a:r>
              <a:rPr lang="pl-PL" sz="1700" dirty="0" err="1">
                <a:latin typeface="Century Gothic" panose="020B0502020202020204" pitchFamily="34" charset="0"/>
                <a:cs typeface="Arial"/>
              </a:rPr>
              <a:t>ucime</a:t>
            </a:r>
            <a:r>
              <a:rPr lang="pl-PL" sz="1700" dirty="0">
                <a:latin typeface="Century Gothic" panose="020B0502020202020204" pitchFamily="34" charset="0"/>
                <a:cs typeface="Arial"/>
              </a:rPr>
              <a:t> </a:t>
            </a:r>
            <a:r>
              <a:rPr lang="pl-PL" sz="1700" dirty="0" err="1">
                <a:latin typeface="Century Gothic" panose="020B0502020202020204" pitchFamily="34" charset="0"/>
                <a:cs typeface="Arial"/>
              </a:rPr>
              <a:t>se</a:t>
            </a:r>
            <a:r>
              <a:rPr lang="pl-PL" sz="1700" dirty="0">
                <a:latin typeface="Century Gothic" panose="020B0502020202020204" pitchFamily="34" charset="0"/>
                <a:cs typeface="Arial"/>
              </a:rPr>
              <a:t> </a:t>
            </a:r>
            <a:r>
              <a:rPr lang="pl-PL" sz="1700" dirty="0" err="1">
                <a:latin typeface="Century Gothic" panose="020B0502020202020204" pitchFamily="34" charset="0"/>
                <a:cs typeface="Arial"/>
              </a:rPr>
              <a:t>spolecne</a:t>
            </a:r>
            <a:r>
              <a:rPr lang="pl-PL" sz="1700" dirty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800" u="sng" dirty="0" smtClean="0">
                <a:latin typeface="Century Gothic" panose="020B0502020202020204" pitchFamily="34" charset="0"/>
                <a:ea typeface="Times New Roman"/>
              </a:rPr>
              <a:t>Podpisane porozumienia</a:t>
            </a:r>
            <a:r>
              <a:rPr lang="pl-PL" sz="1800" dirty="0" smtClean="0">
                <a:latin typeface="Century Gothic" panose="020B0502020202020204" pitchFamily="34" charset="0"/>
                <a:ea typeface="Times New Roman"/>
              </a:rPr>
              <a:t>: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Porozumienie </a:t>
            </a:r>
            <a:r>
              <a:rPr lang="pl-PL" sz="1600" dirty="0">
                <a:latin typeface="Century Gothic" panose="020B0502020202020204" pitchFamily="34" charset="0"/>
                <a:ea typeface="Times New Roman"/>
                <a:cs typeface="Times New Roman"/>
              </a:rPr>
              <a:t>dotyczące patronatu naukowego nad klasą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akademicką </a:t>
            </a:r>
            <a:b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</a:b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z Akademią Górniczo - Hutniczą w Krakowie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Porozumienie </a:t>
            </a:r>
            <a:r>
              <a:rPr lang="pl-PL" sz="1600" dirty="0">
                <a:latin typeface="Century Gothic" panose="020B0502020202020204" pitchFamily="34" charset="0"/>
                <a:ea typeface="Times New Roman"/>
                <a:cs typeface="Times New Roman"/>
              </a:rPr>
              <a:t>dotyczące patronatu naukowego nad klasami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europejskimi </a:t>
            </a:r>
            <a:b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</a:b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z Wyższą Szkoła Europejską w Krakowie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Porozumienie </a:t>
            </a:r>
            <a:r>
              <a:rPr lang="pl-PL" sz="1600" dirty="0">
                <a:latin typeface="Century Gothic" panose="020B0502020202020204" pitchFamily="34" charset="0"/>
                <a:ea typeface="Times New Roman"/>
                <a:cs typeface="Times New Roman"/>
              </a:rPr>
              <a:t>o współpracy i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partnerstwie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z 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Państwową Wyższą Szkołą  Zawodową w Raciborzu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Porozumienie </a:t>
            </a:r>
            <a:r>
              <a:rPr lang="pl-PL" sz="1600" dirty="0">
                <a:latin typeface="Century Gothic" panose="020B0502020202020204" pitchFamily="34" charset="0"/>
                <a:ea typeface="Times New Roman"/>
                <a:cs typeface="Times New Roman"/>
              </a:rPr>
              <a:t>o współpracy i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  <a:cs typeface="Times New Roman"/>
              </a:rPr>
              <a:t>partnerstwie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z 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Zespołem Szkół Specjalnych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600" dirty="0" smtClean="0">
                <a:latin typeface="Century Gothic" panose="020B0502020202020204" pitchFamily="34" charset="0"/>
                <a:ea typeface="Times New Roman"/>
              </a:rPr>
            </a:b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przy 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Wojewódzkim Szpitalu Rehabilitacyjnym dla Dzieci w Jastrzębiu Zdroju.  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Porozumienie </a:t>
            </a:r>
            <a:r>
              <a:rPr lang="pl-PL" sz="1600" dirty="0">
                <a:latin typeface="Century Gothic" panose="020B0502020202020204" pitchFamily="34" charset="0"/>
              </a:rPr>
              <a:t>o współpracy i </a:t>
            </a:r>
            <a:r>
              <a:rPr lang="pl-PL" sz="1600" dirty="0" smtClean="0">
                <a:latin typeface="Century Gothic" panose="020B0502020202020204" pitchFamily="34" charset="0"/>
              </a:rPr>
              <a:t>partnerstwie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z 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Publicznym przedszkolem nr 6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600" dirty="0" smtClean="0">
                <a:latin typeface="Century Gothic" panose="020B0502020202020204" pitchFamily="34" charset="0"/>
                <a:ea typeface="Times New Roman"/>
              </a:rPr>
            </a:b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w 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Wodzisławiu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Śląskim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Porozumienie </a:t>
            </a:r>
            <a:r>
              <a:rPr lang="pl-PL" sz="1600" dirty="0">
                <a:latin typeface="Century Gothic" panose="020B0502020202020204" pitchFamily="34" charset="0"/>
              </a:rPr>
              <a:t>o współpracy i </a:t>
            </a:r>
            <a:r>
              <a:rPr lang="pl-PL" sz="1600" dirty="0" smtClean="0">
                <a:latin typeface="Century Gothic" panose="020B0502020202020204" pitchFamily="34" charset="0"/>
              </a:rPr>
              <a:t>partnerstwie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ze 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Śląskim Uniwersytetem Medycznym </a:t>
            </a:r>
            <a:r>
              <a:rPr lang="pl-PL" sz="1600" dirty="0" smtClean="0">
                <a:latin typeface="Century Gothic" panose="020B0502020202020204" pitchFamily="34" charset="0"/>
                <a:ea typeface="Times New Roman"/>
              </a:rPr>
              <a:t>w Katowicach</a:t>
            </a:r>
            <a:r>
              <a:rPr lang="pl-PL" sz="1600" dirty="0">
                <a:latin typeface="Century Gothic" panose="020B0502020202020204" pitchFamily="34" charset="0"/>
                <a:ea typeface="Times New Roman"/>
              </a:rPr>
              <a:t> </a:t>
            </a:r>
          </a:p>
        </p:txBody>
      </p:sp>
      <p:sp>
        <p:nvSpPr>
          <p:cNvPr id="6" name="Prostokąt 5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9953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1000" y="1905000"/>
            <a:ext cx="5791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Liceum Ogólnokształcące im. Noblistów Polskich w 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Rydułtowach</a:t>
            </a:r>
            <a:endParaRPr lang="pl-PL" sz="1800" dirty="0">
              <a:latin typeface="Century Gothic" panose="020B0502020202020204" pitchFamily="34" charset="0"/>
              <a:ea typeface="Times New Roman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entury Gothic" panose="020B0502020202020204" pitchFamily="34" charset="0"/>
                <a:cs typeface="Arial"/>
              </a:rPr>
              <a:t>„Współpraca zawodowa ‘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Superbelfrzy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 RP, 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Mobilizatorzy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 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Edukacji, Edunews.pl’”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Projekt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„Global Virtual 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Valentines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” </a:t>
            </a:r>
            <a:endParaRPr lang="pl-PL" sz="1600" dirty="0" smtClean="0">
              <a:latin typeface="Century Gothic" panose="020B0502020202020204" pitchFamily="34" charset="0"/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Projekt 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Amnesty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 International „Akcja pisania listów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Akcja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„Żonkile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„Archipelag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skarbów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„Ars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– czyli jak dbać o miłość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„Wybierz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życie – pierwszy krok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„Stop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wariatom 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drogowym”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„Dopalacze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kradną życie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„Nie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reagujesz akceptujesz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”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entury Gothic" panose="020B0502020202020204" pitchFamily="34" charset="0"/>
                <a:cs typeface="Arial"/>
              </a:rPr>
              <a:t>Projekt „World 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Talks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” </a:t>
            </a:r>
            <a:endParaRPr lang="pl-PL" sz="1600" dirty="0" smtClean="0">
              <a:latin typeface="Century Gothic" panose="020B0502020202020204" pitchFamily="34" charset="0"/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600" dirty="0" smtClean="0">
                <a:latin typeface="Century Gothic" panose="020B0502020202020204" pitchFamily="34" charset="0"/>
                <a:cs typeface="Arial"/>
              </a:rPr>
              <a:t>„Healthy </a:t>
            </a:r>
            <a:r>
              <a:rPr lang="en-US" sz="1600" dirty="0">
                <a:latin typeface="Century Gothic" panose="020B0502020202020204" pitchFamily="34" charset="0"/>
                <a:cs typeface="Arial"/>
              </a:rPr>
              <a:t>minds for happy lives” </a:t>
            </a:r>
            <a:endParaRPr lang="pl-PL" sz="1600" dirty="0" smtClean="0">
              <a:latin typeface="Century Gothic" panose="020B0502020202020204" pitchFamily="34" charset="0"/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entury Gothic" panose="020B0502020202020204" pitchFamily="34" charset="0"/>
                <a:cs typeface="Arial"/>
              </a:rPr>
              <a:t>Współpraca Polsko-Czeska Pomiędzy Liceum Ogólnokształcącym im. Noblistów Polskich 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/>
            </a:r>
            <a:br>
              <a:rPr lang="pl-PL" sz="1600" dirty="0" smtClean="0">
                <a:latin typeface="Century Gothic" panose="020B0502020202020204" pitchFamily="34" charset="0"/>
                <a:cs typeface="Arial"/>
              </a:rPr>
            </a:b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w 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Rydułtowach a  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Gymnázium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 a </a:t>
            </a:r>
            <a:r>
              <a:rPr lang="pl-PL" sz="1600" dirty="0" err="1">
                <a:latin typeface="Century Gothic" panose="020B0502020202020204" pitchFamily="34" charset="0"/>
                <a:cs typeface="Arial"/>
              </a:rPr>
              <a:t>Obchodní</a:t>
            </a:r>
            <a:r>
              <a:rPr lang="pl-PL" sz="1600" dirty="0">
                <a:latin typeface="Century Gothic" panose="020B0502020202020204" pitchFamily="34" charset="0"/>
                <a:cs typeface="Arial"/>
              </a:rPr>
              <a:t> </a:t>
            </a: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/>
            </a:r>
            <a:br>
              <a:rPr lang="pl-PL" sz="1600" dirty="0" smtClean="0">
                <a:latin typeface="Century Gothic" panose="020B0502020202020204" pitchFamily="34" charset="0"/>
                <a:cs typeface="Arial"/>
              </a:rPr>
            </a:br>
            <a:r>
              <a:rPr lang="pl-PL" sz="1600" dirty="0" smtClean="0">
                <a:latin typeface="Century Gothic" panose="020B0502020202020204" pitchFamily="34" charset="0"/>
                <a:cs typeface="Arial"/>
              </a:rPr>
              <a:t>Akademie </a:t>
            </a:r>
            <a:r>
              <a:rPr lang="pl-PL" sz="1600" dirty="0" err="1" smtClean="0">
                <a:latin typeface="Century Gothic" panose="020B0502020202020204" pitchFamily="34" charset="0"/>
                <a:cs typeface="Arial"/>
              </a:rPr>
              <a:t>Orlová</a:t>
            </a:r>
            <a:endParaRPr lang="pl-PL" sz="1600" dirty="0" smtClean="0"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4098" name="Picture 2" descr="uczennice z wolontariuszka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98">
            <a:off x="6005044" y="1778523"/>
            <a:ext cx="2926080" cy="16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470">
            <a:off x="6057848" y="3377557"/>
            <a:ext cx="2704629" cy="180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SC045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876">
            <a:off x="5641922" y="4979869"/>
            <a:ext cx="2934578" cy="195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5739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Obraz 3" descr="Europejski staĹĽ- szansa na aktywna przyszĹ‚oĹ›Ä‡- Portsmou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128">
            <a:off x="5674932" y="1910915"/>
            <a:ext cx="334834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81000" y="1905000"/>
            <a:ext cx="5791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Szkół Ekonomicznych im. Oskara Langego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</a:b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 </a:t>
            </a: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Wodzisławiu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Śląskim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„Mobilny pracownik na wyspach i kontynencie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Europejski staż szansą na aktywną przyszłość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„Staże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zagraniczne- synergia pracy, nauki 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</a:b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i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doświadczeń zawodowych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„Wspólnie poznajemy świat”</a:t>
            </a:r>
            <a:endParaRPr lang="pl-PL" sz="16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5122" name="Obraz 7" descr="Mobilny pracownik na Wyspach i kontynencie-Londy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23282"/>
            <a:ext cx="3660775" cy="24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az 11" descr="C:\Users\zamico\Desktop\starostwo\Europejski staĹĽ- szansa na aktywna przyszĹ‚oĹ›Ä‡- Portsmouth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598">
            <a:off x="4351023" y="4286509"/>
            <a:ext cx="4769722" cy="24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2982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1000" y="1905000"/>
            <a:ext cx="5791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Szkół Technicznych w  Wodzisławiu Śl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.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„Tworzymy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mobilną aplikację internetową dla bezrobotnych. Uczniowie klas informatycznych  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</a:b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i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teleinformatycznych w Wielkiej 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Brytanii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„Polsko-Niemiecka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Wymiana Młodzieży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„Pomagamy seniorom. Budowlańcy i informatycy Zespołu Szkół Technicznych na zagranicznych stażach zawodowych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„AIESEC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– międzynarodowa wymiana zagranicznych wolontariuszy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pl-PL" sz="16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6146" name="Picture 2" descr="1_1024x6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718">
            <a:off x="5948817" y="4486560"/>
            <a:ext cx="2889703" cy="193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6" y="4472919"/>
            <a:ext cx="2614339" cy="2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2015-11-01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4467379"/>
            <a:ext cx="2790617" cy="21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SC_00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580">
            <a:off x="6040068" y="2454456"/>
            <a:ext cx="2883735" cy="19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1864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1000" y="1905000"/>
            <a:ext cx="5791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Szkół Ponadgimnazjalnych nr 2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</a:b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 Rydułtowach</a:t>
            </a:r>
          </a:p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„Razem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w historii i kulturze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pl-PL" sz="16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7170" name="Picture 2" descr="DSC023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485">
            <a:off x="458004" y="3219226"/>
            <a:ext cx="3505200" cy="232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024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686994" cy="40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SC024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20">
            <a:off x="3206463" y="4164053"/>
            <a:ext cx="3233385" cy="215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52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1000" y="1905000"/>
            <a:ext cx="5791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Szkół Ponadgimnazjalnych w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Pszowie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„Edukacja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europejska kluczem do kariery zawodowej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,,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Polsko – ukraiński poradnik pozytywnego działania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„Współpraca 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polsko-czeska pomiędzy Zespołem Szkół Ponadgimnazjalnych w Pszowie a </a:t>
            </a:r>
            <a:r>
              <a:rPr lang="pl-PL" sz="1600" kern="1600" dirty="0" err="1">
                <a:latin typeface="Century Gothic" panose="020B0502020202020204" pitchFamily="34" charset="0"/>
                <a:ea typeface="Times New Roman"/>
              </a:rPr>
              <a:t>Gymnázium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 a </a:t>
            </a:r>
            <a:r>
              <a:rPr lang="pl-PL" sz="1600" kern="1600" dirty="0" err="1">
                <a:latin typeface="Century Gothic" panose="020B0502020202020204" pitchFamily="34" charset="0"/>
                <a:ea typeface="Times New Roman"/>
              </a:rPr>
              <a:t>Obchodní</a:t>
            </a:r>
            <a:r>
              <a:rPr lang="pl-PL" sz="1600" kern="1600" dirty="0">
                <a:latin typeface="Century Gothic" panose="020B0502020202020204" pitchFamily="34" charset="0"/>
                <a:ea typeface="Times New Roman"/>
              </a:rPr>
              <a:t> Akademie </a:t>
            </a:r>
            <a:r>
              <a:rPr lang="pl-PL" sz="1600" kern="1600" dirty="0" err="1" smtClean="0">
                <a:latin typeface="Century Gothic" panose="020B0502020202020204" pitchFamily="34" charset="0"/>
                <a:ea typeface="Times New Roman"/>
              </a:rPr>
              <a:t>Orlová</a:t>
            </a:r>
            <a:r>
              <a:rPr lang="pl-PL" sz="1600" kern="1600" dirty="0" smtClean="0">
                <a:latin typeface="Century Gothic" panose="020B0502020202020204" pitchFamily="34" charset="0"/>
                <a:ea typeface="Times New Roman"/>
              </a:rPr>
              <a:t>„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pl-PL" sz="1600" kern="1600" dirty="0">
              <a:latin typeface="Century Gothic" panose="020B0502020202020204" pitchFamily="34" charset="0"/>
              <a:ea typeface="Times New Roman"/>
            </a:endParaRP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pl-PL" sz="18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8194" name="Obraz 5" descr="C:\Users\Ania\Desktop\zdjęcia 2016\IMG_20160418_12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4" y="4014476"/>
            <a:ext cx="3895725" cy="218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az 6" descr="C:\Users\Ania\Desktop\zdjęcia 2016\received_10436203056849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83693"/>
            <a:ext cx="378363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6146" name="Picture 2" descr="POWI&amp;Eogon;KSZ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876">
            <a:off x="6270129" y="2188815"/>
            <a:ext cx="3209242" cy="21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7552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1000" y="1905000"/>
            <a:ext cx="579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Szkół Zawodowych w Wodzisławiu Śląskim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„Europejskie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doskonalenie nauczycieli kluczem do nowoczesnej edukacji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„Europejskie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doświadczenia szansą na lokalnym rynku pracy” </a:t>
            </a:r>
            <a:endParaRPr lang="pl-PL" sz="1800" kern="1600" dirty="0" smtClean="0">
              <a:latin typeface="Century Gothic" panose="020B0502020202020204" pitchFamily="34" charset="0"/>
              <a:ea typeface="Times New Roman"/>
            </a:endParaRP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„Learning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BEAUTY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</a:t>
            </a:r>
            <a:r>
              <a:rPr lang="pl-PL" sz="1800" kern="1600" dirty="0" err="1" smtClean="0">
                <a:latin typeface="Century Gothic" panose="020B0502020202020204" pitchFamily="34" charset="0"/>
                <a:ea typeface="Times New Roman"/>
              </a:rPr>
              <a:t>Robotics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 </a:t>
            </a:r>
            <a:r>
              <a:rPr lang="pl-PL" sz="1800" kern="1600" dirty="0" err="1">
                <a:latin typeface="Century Gothic" panose="020B0502020202020204" pitchFamily="34" charset="0"/>
                <a:ea typeface="Times New Roman"/>
              </a:rPr>
              <a:t>over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 Internet </a:t>
            </a:r>
            <a:r>
              <a:rPr lang="pl-PL" sz="1800" kern="1600" dirty="0" err="1">
                <a:latin typeface="Century Gothic" panose="020B0502020202020204" pitchFamily="34" charset="0"/>
                <a:ea typeface="Times New Roman"/>
              </a:rPr>
              <a:t>Protocol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" </a:t>
            </a:r>
            <a:endParaRPr lang="pl-PL" sz="1800" kern="1600" dirty="0" smtClean="0">
              <a:latin typeface="Century Gothic" panose="020B0502020202020204" pitchFamily="34" charset="0"/>
              <a:ea typeface="Times New Roman"/>
            </a:endParaRPr>
          </a:p>
          <a:p>
            <a:pPr marL="90170">
              <a:spcBef>
                <a:spcPts val="0"/>
              </a:spcBef>
              <a:spcAft>
                <a:spcPts val="0"/>
              </a:spcAft>
            </a:pPr>
            <a:endParaRPr lang="pl-PL" sz="18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5122" name="1970929E-7FDD-4A88-8C3B-D139BE9E2A8D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90" y="4225047"/>
            <a:ext cx="4403709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635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1000" y="1905000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Powiatowe Centrum Kształcenia Ustawicznego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/>
            </a:r>
            <a:b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</a:b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 </a:t>
            </a: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Wodzisławiu Śląskim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„Specjalista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w dziedzinie druku 3D - specjalistyczne szkolenie w zakresie zastosowania druku 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3D </a:t>
            </a:r>
            <a:b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</a:b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i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praktycznego wykorzystania zdobytej wiedzy”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pl-PL" sz="18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1790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4810" y="2133600"/>
            <a:ext cx="6854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0"/>
              </a:spcBef>
              <a:spcAft>
                <a:spcPts val="0"/>
              </a:spcAft>
            </a:pPr>
            <a:r>
              <a:rPr lang="pl-PL" sz="1800" b="1" kern="16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Zespół Placówek Szkolno - Wychowawczo - Rewalidacyjnych w Wodzisławiu </a:t>
            </a:r>
            <a:r>
              <a:rPr lang="pl-PL" sz="1800" b="1" kern="1600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Śląskim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„Szklanka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Mleka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43307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„Owoce </a:t>
            </a:r>
            <a:r>
              <a:rPr lang="pl-PL" sz="1800" kern="1600" dirty="0">
                <a:latin typeface="Century Gothic" panose="020B0502020202020204" pitchFamily="34" charset="0"/>
                <a:ea typeface="Times New Roman"/>
              </a:rPr>
              <a:t>w szkole</a:t>
            </a:r>
            <a:r>
              <a:rPr lang="pl-PL" sz="1800" kern="1600" dirty="0" smtClean="0">
                <a:latin typeface="Century Gothic" panose="020B0502020202020204" pitchFamily="34" charset="0"/>
                <a:ea typeface="Times New Roman"/>
              </a:rPr>
              <a:t>”</a:t>
            </a:r>
          </a:p>
          <a:p>
            <a:pPr marL="90170">
              <a:spcBef>
                <a:spcPts val="0"/>
              </a:spcBef>
              <a:spcAft>
                <a:spcPts val="0"/>
              </a:spcAft>
            </a:pPr>
            <a:endParaRPr lang="pl-PL" sz="1800" kern="1600" dirty="0" smtClean="0">
              <a:latin typeface="Century Gothic" panose="020B0502020202020204" pitchFamily="34" charset="0"/>
              <a:ea typeface="Times New Roman"/>
            </a:endParaRPr>
          </a:p>
        </p:txBody>
      </p:sp>
      <p:pic>
        <p:nvPicPr>
          <p:cNvPr id="3076" name="Picture 4" descr="Znalezione obrazy dla zapytania projekt owoce w szk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682261" cy="2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60019" y="228600"/>
            <a:ext cx="8839200" cy="1317284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Informacja o projektach edukacyjnych realizowanych przez szkoły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i placówki oświatowe w roku szkolnym 2015/2016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Projekty </a:t>
            </a:r>
            <a:r>
              <a:rPr lang="pl-PL" sz="1800" b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aplikowane i realizowane przez szkoły i placówki oświatowe prowadzone przez Powiat </a:t>
            </a:r>
            <a:r>
              <a:rPr lang="pl-PL" sz="18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</a:rPr>
              <a:t>Wodzisławski</a:t>
            </a:r>
            <a:endParaRPr lang="pl-PL" sz="1800" b="1" dirty="0">
              <a:solidFill>
                <a:prstClr val="black"/>
              </a:solidFill>
              <a:latin typeface="Century Gothic" panose="020B0502020202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2122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461961"/>
              </p:ext>
            </p:extLst>
          </p:nvPr>
        </p:nvGraphicFramePr>
        <p:xfrm>
          <a:off x="400050" y="1752600"/>
          <a:ext cx="8534400" cy="4521701"/>
        </p:xfrm>
        <a:graphic>
          <a:graphicData uri="http://schemas.openxmlformats.org/drawingml/2006/table">
            <a:tbl>
              <a:tblPr firstRow="1" firstCol="1" bandRow="1"/>
              <a:tblGrid>
                <a:gridCol w="2572163"/>
                <a:gridCol w="1401499"/>
                <a:gridCol w="1588938"/>
                <a:gridCol w="1430149"/>
                <a:gridCol w="1541651"/>
              </a:tblGrid>
              <a:tr h="266510">
                <a:tc>
                  <a:txBody>
                    <a:bodyPr/>
                    <a:lstStyle/>
                    <a:p>
                      <a:endParaRPr lang="pl-PL" sz="1600" dirty="0">
                        <a:effectLst/>
                        <a:latin typeface="Times New Roman"/>
                      </a:endParaRPr>
                    </a:p>
                  </a:txBody>
                  <a:tcPr marL="23258" marR="232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2015/2016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pl-PL" sz="20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688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szkoły / placówki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</a:t>
                      </a: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uczniów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</a:t>
                      </a: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oddziałów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</a:t>
                      </a: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uczniów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43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 LO im. 14 Pułku </a:t>
                      </a: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Pow</a:t>
                      </a: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. Śl. </a:t>
                      </a: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Wodzisławiu Śl. 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/>
                          <a:ea typeface="Times New Roman"/>
                        </a:rPr>
                        <a:t>645</a:t>
                      </a: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Times New Roman"/>
                          <a:ea typeface="Times New Roman"/>
                        </a:rPr>
                        <a:t>655</a:t>
                      </a: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II LO z Oddziałami Dwujęzycznymi i Integracyjnymi im. ks. </a:t>
                      </a:r>
                      <a:r>
                        <a:rPr lang="pl-PL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prof</a:t>
                      </a: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Józefa Tischnera w ZSP 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Wodzisławiu Śl. 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361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351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LO im. Noblistów Polskich 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Rydułtowach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266</a:t>
                      </a:r>
                      <a:endParaRPr lang="pl-PL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252</a:t>
                      </a:r>
                      <a:endParaRPr lang="pl-PL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III LO z Oddziałami Sportowymi im. rtm. Witolda Pileckiego w ZST 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Wodzisławiu Śl.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RAZEM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1367</a:t>
                      </a:r>
                      <a:endParaRPr lang="pl-PL" sz="20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pl-PL" sz="20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i="0" dirty="0" smtClean="0">
                          <a:effectLst/>
                          <a:latin typeface="Times New Roman"/>
                          <a:ea typeface="Times New Roman"/>
                        </a:rPr>
                        <a:t>1350</a:t>
                      </a:r>
                      <a:endParaRPr lang="pl-PL" sz="20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pl-PL" sz="20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381000" y="381000"/>
            <a:ext cx="8382000" cy="117570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LICEA OGÓLNOKSZTAŁCĄCE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1367 </a:t>
            </a:r>
            <a:r>
              <a:rPr lang="pl-PL" sz="3200" b="1" kern="0" spc="600" dirty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uczniów </a:t>
            </a:r>
            <a:r>
              <a:rPr lang="pl-PL" sz="3200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(29,85%)</a:t>
            </a:r>
            <a:endParaRPr lang="pl-PL" sz="3200" b="1" kern="0" spc="600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900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83698" y="152400"/>
            <a:ext cx="8534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6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Regionalny Program Operacyjny </a:t>
            </a:r>
            <a:r>
              <a:rPr lang="pl-PL" sz="1600" b="1" i="1" kern="50" dirty="0">
                <a:latin typeface="Century Gothic" panose="020B0502020202020204" pitchFamily="34" charset="0"/>
                <a:ea typeface="Times New Roman"/>
                <a:cs typeface="Tahoma"/>
              </a:rPr>
              <a:t>Województwa Śląskiego na lata 2014 – </a:t>
            </a:r>
            <a:r>
              <a:rPr lang="pl-PL" sz="16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2020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4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Priorytet </a:t>
            </a:r>
            <a:r>
              <a:rPr lang="pl-PL" sz="1400" b="1" i="1" kern="50" dirty="0">
                <a:latin typeface="Century Gothic" panose="020B0502020202020204" pitchFamily="34" charset="0"/>
                <a:ea typeface="Times New Roman"/>
                <a:cs typeface="Tahoma"/>
              </a:rPr>
              <a:t>XII Infrastruktura edukacyjna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4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Działanie</a:t>
            </a:r>
            <a:r>
              <a:rPr lang="pl-PL" sz="1400" b="1" i="1" kern="50" dirty="0">
                <a:latin typeface="Century Gothic" panose="020B0502020202020204" pitchFamily="34" charset="0"/>
                <a:ea typeface="Times New Roman"/>
                <a:cs typeface="Tahoma"/>
              </a:rPr>
              <a:t>: 12.2.</a:t>
            </a:r>
            <a:r>
              <a:rPr lang="pl-PL" sz="1400" b="1" kern="50" dirty="0">
                <a:latin typeface="Century Gothic" panose="020B0502020202020204" pitchFamily="34" charset="0"/>
                <a:ea typeface="Times New Roman"/>
                <a:cs typeface="Tahoma"/>
              </a:rPr>
              <a:t> „</a:t>
            </a:r>
            <a:r>
              <a:rPr lang="pl-PL" sz="1400" b="1" i="1" kern="50" dirty="0">
                <a:latin typeface="Century Gothic" panose="020B0502020202020204" pitchFamily="34" charset="0"/>
                <a:ea typeface="Times New Roman"/>
                <a:cs typeface="Tahoma"/>
              </a:rPr>
              <a:t>Infrastruktura kształcenia zawodowego”</a:t>
            </a:r>
            <a:r>
              <a:rPr lang="pl-PL" sz="1400" b="1" kern="50" dirty="0">
                <a:latin typeface="Century Gothic" panose="020B0502020202020204" pitchFamily="34" charset="0"/>
                <a:ea typeface="Times New Roman"/>
                <a:cs typeface="Tahoma"/>
              </a:rPr>
              <a:t>:</a:t>
            </a:r>
            <a:endParaRPr lang="pl-PL" sz="1400" b="1" kern="50" dirty="0">
              <a:latin typeface="Century Gothic" panose="020B0502020202020204" pitchFamily="34" charset="0"/>
              <a:ea typeface="SimSun"/>
              <a:cs typeface="Tahoma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pl-PL" sz="1800" b="1" kern="5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„Nowoczesne pracownie - skutecznym nauczaniem zawodowym </a:t>
            </a:r>
            <a: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/>
            </a:r>
            <a:b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</a:br>
            <a: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w </a:t>
            </a:r>
            <a:r>
              <a:rPr lang="pl-PL" sz="1800" b="1" kern="5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szkołach ponadgimnazjalnych Powiatu </a:t>
            </a:r>
            <a: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Wodzisławskiego”</a:t>
            </a:r>
            <a:endParaRPr lang="pl-PL" sz="1600" kern="5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8" y="5824381"/>
            <a:ext cx="7804052" cy="87972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777154" y="2143374"/>
            <a:ext cx="41148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  <a:t>Wartość </a:t>
            </a:r>
            <a:r>
              <a:rPr lang="pl-PL" sz="1400" kern="50" dirty="0">
                <a:latin typeface="Century Gothic" panose="020B0502020202020204" pitchFamily="34" charset="0"/>
                <a:ea typeface="Calibri"/>
                <a:cs typeface="Tahoma"/>
              </a:rPr>
              <a:t>projektu: 3 075 360,00 zł, w </a:t>
            </a:r>
            <a: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  <a:t>tym: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  <a:t>dofinansowanie z Europejskiego Funduszu Rozwoju Regionalnego: </a:t>
            </a:r>
            <a:b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</a:br>
            <a: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  <a:t>2 602 326,01zł 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  <a:t>wkład własny: </a:t>
            </a:r>
            <a:r>
              <a:rPr lang="pl-PL" sz="1400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473 033,99 </a:t>
            </a:r>
            <a:r>
              <a:rPr lang="pl-PL" sz="1400" kern="50" dirty="0" smtClean="0">
                <a:latin typeface="Century Gothic" panose="020B0502020202020204" pitchFamily="34" charset="0"/>
                <a:ea typeface="Calibri"/>
                <a:cs typeface="Tahoma"/>
              </a:rPr>
              <a:t>zł</a:t>
            </a:r>
            <a:endParaRPr lang="pl-PL" sz="1200" kern="50" dirty="0"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62243" y="2143374"/>
            <a:ext cx="427423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Projekt realizowany będzie w 2017 roku </a:t>
            </a: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/>
            </a:r>
            <a:b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</a:b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 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sześciu szkołach zawodowych: </a:t>
            </a:r>
            <a:endParaRPr lang="pl-PL" sz="1400" kern="50" dirty="0" smtClean="0">
              <a:solidFill>
                <a:prstClr val="black"/>
              </a:solidFill>
              <a:latin typeface="Century Gothic" panose="020B0502020202020204" pitchFamily="34" charset="0"/>
              <a:ea typeface="Calibri"/>
              <a:cs typeface="Tahoma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ZST 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 Wodzisławiu Śląskim, 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ZSE im. Oskara Langego w Wodzisławiu </a:t>
            </a: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Śl.</a:t>
            </a:r>
            <a:endParaRPr lang="pl-PL" sz="1400" kern="50" dirty="0">
              <a:solidFill>
                <a:prstClr val="black"/>
              </a:solidFill>
              <a:latin typeface="Century Gothic" panose="020B0502020202020204" pitchFamily="34" charset="0"/>
              <a:ea typeface="Calibri"/>
              <a:cs typeface="Tahoma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 err="1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PCKZiU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 w Wodzisławiu Śląskim, 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ZSP w Pszowie, 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ZSP Nr 2 w Rydułtowach, 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ZSZ w Radlinie.</a:t>
            </a:r>
            <a:endParaRPr lang="pl-PL" sz="1200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81000" y="4500942"/>
            <a:ext cx="85344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Celem projektu jest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SimSun"/>
                <a:cs typeface="Tahoma"/>
              </a:rPr>
              <a:t>podniesienie atrakcyjności i efektywności kształcenia zawodowego poprzez zwiększenie potencjału szkół i lepsze dopasowanie kształcenia zawodowego do potrzeb pracodawców.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DejaVuSans"/>
                <a:cs typeface="Tahoma"/>
              </a:rPr>
              <a:t>W ramach projektu zaplanowano wykonanie prac budowlanych oraz zakup wyposażenia do 21 pracowni zawodowych w w/w szkołach prowadzonych przez Powiat Wodzisławski.</a:t>
            </a:r>
            <a:endParaRPr lang="pl-PL" sz="1200" b="1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533400" y="194366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>
            <a:off x="4550898" y="2143374"/>
            <a:ext cx="0" cy="2123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6008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04800" y="304800"/>
            <a:ext cx="8686800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6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Regionalny Program Operacyjny Województwa Śląskiego na lata 2014 – 2020  </a:t>
            </a:r>
            <a:endParaRPr lang="pl-PL" sz="1400" b="1" i="1" kern="50" dirty="0" smtClean="0">
              <a:latin typeface="Century Gothic" panose="020B0502020202020204" pitchFamily="34" charset="0"/>
              <a:ea typeface="Times New Roman"/>
              <a:cs typeface="Tahoma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pl-PL" sz="1400" b="1" i="1" kern="50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Priorytet XII Infrastruktura </a:t>
            </a:r>
            <a:r>
              <a:rPr lang="pl-PL" sz="1400" b="1" i="1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edukacyjna</a:t>
            </a:r>
            <a:endParaRPr lang="pl-PL" sz="1400" b="1" i="1" kern="50" dirty="0" smtClean="0">
              <a:latin typeface="Century Gothic" panose="020B0502020202020204" pitchFamily="34" charset="0"/>
              <a:ea typeface="Times New Roman"/>
              <a:cs typeface="Tahoma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4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Działanie: 12.2.</a:t>
            </a:r>
            <a:r>
              <a:rPr lang="pl-PL" sz="1400" b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 „</a:t>
            </a:r>
            <a:r>
              <a:rPr lang="pl-PL" sz="1400" b="1" i="1" kern="50" dirty="0" smtClean="0">
                <a:latin typeface="Century Gothic" panose="020B0502020202020204" pitchFamily="34" charset="0"/>
                <a:ea typeface="Times New Roman"/>
                <a:cs typeface="Tahoma"/>
              </a:rPr>
              <a:t>Infrastruktura kształcenia zawodowego”</a:t>
            </a:r>
            <a:endParaRPr lang="pl-PL" sz="1400" b="1" kern="50" dirty="0" smtClean="0">
              <a:latin typeface="Century Gothic" panose="020B0502020202020204" pitchFamily="34" charset="0"/>
              <a:ea typeface="SimSun"/>
              <a:cs typeface="Tahoma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„Ośrodek Rozwoju Młodych Kadr - dostosowanie infrastruktury Centrum Kształcenia Praktycznego w powiecie wodzisławskim do prowadzenia </a:t>
            </a:r>
            <a:b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</a:br>
            <a:r>
              <a:rPr lang="pl-PL" sz="1800" b="1" kern="5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zajęć zawodowych”</a:t>
            </a:r>
            <a:endParaRPr lang="pl-PL" sz="1800" kern="5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57200" y="4191000"/>
            <a:ext cx="83820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pl-PL" sz="1400" b="1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Celem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projektu jest zwiększenie kompetencji uczniów/słuchaczy Centrum Kształcenia Praktycznego w Wodzisławiu Śląskim i dostosowanie ich do oczekiwań rynku pracy poprzez działania zmierzające do unowocześnienie bazy dydaktycznej.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DejaVuSans"/>
                <a:cs typeface="Tahoma"/>
              </a:rPr>
              <a:t>W ramach projektu zaplanowano wykonanie prac budowlanych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(remont/przystosowanie)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DejaVuSans"/>
                <a:cs typeface="Tahoma"/>
              </a:rPr>
              <a:t>oraz zakup wyposażenia do </a:t>
            </a:r>
            <a:r>
              <a:rPr lang="pl-PL" sz="1400" b="1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czterech warsztatów/pracowni w CKP.</a:t>
            </a:r>
            <a:endParaRPr lang="pl-PL" sz="1200" b="1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cxnSp>
        <p:nvCxnSpPr>
          <p:cNvPr id="4" name="Łącznik prostoliniowy 3"/>
          <p:cNvCxnSpPr/>
          <p:nvPr/>
        </p:nvCxnSpPr>
        <p:spPr>
          <a:xfrm>
            <a:off x="457200" y="2466389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457200" y="2587935"/>
            <a:ext cx="40766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Projekt realizowany będzie w 2017 roku </a:t>
            </a: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/>
            </a:r>
            <a:b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</a:b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 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Centrum Kształcenia Praktycznego mieszczącym się przy Powiatowym Centrum Kształcenia Zawodowego i Ustawicznego </a:t>
            </a: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/>
            </a:r>
            <a:b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</a:br>
            <a:r>
              <a:rPr lang="pl-PL" sz="1400" kern="5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 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Wodzisławiu Śląskim.</a:t>
            </a:r>
            <a:endParaRPr lang="pl-PL" sz="1200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533900" y="2587935"/>
            <a:ext cx="44576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Wartość projektu:  3 089 382,00 zł, w tym:</a:t>
            </a:r>
            <a:endParaRPr lang="pl-PL" sz="1200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dofinansowanie z Europejskiego Funduszu Rozwoju Regionalnego: 2 608 204,56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 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zł,</a:t>
            </a:r>
            <a:endParaRPr lang="pl-PL" sz="1200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wkład własny: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Times New Roman"/>
                <a:cs typeface="Tahoma"/>
              </a:rPr>
              <a:t>   481 177,44 </a:t>
            </a:r>
            <a:r>
              <a:rPr lang="pl-PL" sz="1400" kern="50" dirty="0">
                <a:solidFill>
                  <a:prstClr val="black"/>
                </a:solidFill>
                <a:latin typeface="Century Gothic" panose="020B0502020202020204" pitchFamily="34" charset="0"/>
                <a:ea typeface="Calibri"/>
                <a:cs typeface="Tahoma"/>
              </a:rPr>
              <a:t>zł</a:t>
            </a:r>
            <a:endParaRPr lang="pl-PL" sz="1200" kern="50" dirty="0">
              <a:solidFill>
                <a:prstClr val="black"/>
              </a:solidFill>
              <a:latin typeface="Century Gothic" panose="020B0502020202020204" pitchFamily="34" charset="0"/>
              <a:ea typeface="SimSun"/>
              <a:cs typeface="Tahoma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4" y="5715000"/>
            <a:ext cx="7804052" cy="879729"/>
          </a:xfrm>
          <a:prstGeom prst="rect">
            <a:avLst/>
          </a:prstGeom>
        </p:spPr>
      </p:pic>
      <p:cxnSp>
        <p:nvCxnSpPr>
          <p:cNvPr id="9" name="Łącznik prostoliniowy 8"/>
          <p:cNvCxnSpPr/>
          <p:nvPr/>
        </p:nvCxnSpPr>
        <p:spPr>
          <a:xfrm>
            <a:off x="4419600" y="2587934"/>
            <a:ext cx="0" cy="1477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73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4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01553" y="762000"/>
            <a:ext cx="8496944" cy="4267200"/>
          </a:xfrm>
          <a:prstGeom prst="roundRect">
            <a:avLst>
              <a:gd name="adj" fmla="val 3388"/>
            </a:avLst>
          </a:prstGeom>
          <a:solidFill>
            <a:srgbClr val="3C536F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600" b="1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42581" y="1371600"/>
            <a:ext cx="8058837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REMONTY I INWESTYCJE </a:t>
            </a:r>
            <a:br>
              <a:rPr lang="pl-PL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</a:br>
            <a:r>
              <a:rPr lang="pl-PL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W SZKOŁACH I PLACÓWKACH OŚWIATOWYCH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44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w roku szkolnym 2015/2016 </a:t>
            </a:r>
          </a:p>
        </p:txBody>
      </p:sp>
    </p:spTree>
    <p:extLst>
      <p:ext uri="{BB962C8B-B14F-4D97-AF65-F5344CB8AC3E}">
        <p14:creationId xmlns:p14="http://schemas.microsoft.com/office/powerpoint/2010/main" val="21919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\\s200\WIT\zdjęcia na sesję\ZSP Radlin - termomodernizacja\po remoncie\SDC12735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2816"/>
          <a:stretch/>
        </p:blipFill>
        <p:spPr>
          <a:xfrm>
            <a:off x="-7620" y="4251960"/>
            <a:ext cx="4503420" cy="260604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 descr="\\s200\WIT\zdjęcia na sesję\ZSP Radlin - termomodernizacja\przed remontem\SDC10771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3000"/>
          <a:stretch/>
        </p:blipFill>
        <p:spPr>
          <a:xfrm>
            <a:off x="-7620" y="1600200"/>
            <a:ext cx="4495800" cy="242696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 descr="\\s200\WIT\zdjęcia na sesję\ZSP Radlin - termomodernizacja\przed remontem\SDC10777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2727"/>
          <a:stretch/>
        </p:blipFill>
        <p:spPr>
          <a:xfrm>
            <a:off x="4640581" y="1600200"/>
            <a:ext cx="4503419" cy="242696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" name="Obraz 9" descr="\\s200\WIT\zdjęcia na sesję\ZSP Radlin - termomodernizacja\po remoncie\SDC12748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640581" y="4251960"/>
            <a:ext cx="4503419" cy="260604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1" name="Prostokąt 10"/>
          <p:cNvSpPr/>
          <p:nvPr/>
        </p:nvSpPr>
        <p:spPr>
          <a:xfrm>
            <a:off x="152400" y="152400"/>
            <a:ext cx="8839200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Termomodernizacja budynku </a:t>
            </a:r>
            <a:b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Zespołu Szkół Ponadgimnazjalnych w Radlinie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2014 – 2016 r.</a:t>
            </a:r>
          </a:p>
        </p:txBody>
      </p:sp>
      <p:sp>
        <p:nvSpPr>
          <p:cNvPr id="2" name="Pięciokąt 1"/>
          <p:cNvSpPr/>
          <p:nvPr/>
        </p:nvSpPr>
        <p:spPr>
          <a:xfrm>
            <a:off x="-7620" y="1371600"/>
            <a:ext cx="252222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PRZED REMONTEM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Pięciokąt 11"/>
          <p:cNvSpPr/>
          <p:nvPr/>
        </p:nvSpPr>
        <p:spPr>
          <a:xfrm>
            <a:off x="-7620" y="4027169"/>
            <a:ext cx="252222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 rot="1161631">
            <a:off x="4494246" y="510502"/>
            <a:ext cx="5535807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ZADANIE ZREALIZOWANE</a:t>
            </a:r>
            <a:endParaRPr lang="pl-P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436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\\s200\WIT\zdjęcia na sesję\ZSP Radlin - termomodernizacja\przed remontem\SDC1944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2860" y="1600200"/>
            <a:ext cx="4503420" cy="239649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Obraz 7" descr="\\s200\WIT\zdjęcia na sesję\ZSP Radlin - termomodernizacja\po remoncie\SDC12634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2860" y="4225290"/>
            <a:ext cx="4503420" cy="263271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 descr="\\s200\WIT\zdjęcia na sesję\ZSE Wodzisław elektryka\w czasie remontu\SDC12454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572000" cy="241554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" name="Obraz 9" descr="\\s200\WIT\zdjęcia na sesję\ZSE Wodzisław elektryka\po remoncie\SDC12803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72000" y="4225291"/>
            <a:ext cx="4572000" cy="263271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2" name="Prostokąt 11"/>
          <p:cNvSpPr/>
          <p:nvPr/>
        </p:nvSpPr>
        <p:spPr>
          <a:xfrm>
            <a:off x="152400" y="152400"/>
            <a:ext cx="8839200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Termomodernizacja budynku </a:t>
            </a:r>
            <a:b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Zespołu Szkół Ponadgimnazjalnych w Radlinie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2014 – 2016 r.</a:t>
            </a:r>
          </a:p>
        </p:txBody>
      </p:sp>
      <p:sp>
        <p:nvSpPr>
          <p:cNvPr id="14" name="Pięciokąt 13"/>
          <p:cNvSpPr/>
          <p:nvPr/>
        </p:nvSpPr>
        <p:spPr>
          <a:xfrm>
            <a:off x="-7620" y="1371600"/>
            <a:ext cx="252222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PRZED REMONTEM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Pięciokąt 14"/>
          <p:cNvSpPr/>
          <p:nvPr/>
        </p:nvSpPr>
        <p:spPr>
          <a:xfrm>
            <a:off x="-7620" y="3996690"/>
            <a:ext cx="252222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Prostokąt 16"/>
          <p:cNvSpPr/>
          <p:nvPr/>
        </p:nvSpPr>
        <p:spPr>
          <a:xfrm rot="1161631">
            <a:off x="4494246" y="510502"/>
            <a:ext cx="5535807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ZADANIE ZREALIZOWANE</a:t>
            </a:r>
            <a:endParaRPr lang="pl-P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180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152400" y="152400"/>
            <a:ext cx="8839200" cy="1384995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Przebudowa toalet z przystosowaniem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dla osób niepełnosprawnych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Zespole </a:t>
            </a: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Szkół Ponadgimnazjalnych w Radlinie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2016 </a:t>
            </a: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r.</a:t>
            </a:r>
          </a:p>
        </p:txBody>
      </p:sp>
      <p:sp>
        <p:nvSpPr>
          <p:cNvPr id="15" name="Pięciokąt 14"/>
          <p:cNvSpPr/>
          <p:nvPr/>
        </p:nvSpPr>
        <p:spPr>
          <a:xfrm>
            <a:off x="-7620" y="2133600"/>
            <a:ext cx="252222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Prostokąt 16"/>
          <p:cNvSpPr/>
          <p:nvPr/>
        </p:nvSpPr>
        <p:spPr>
          <a:xfrm rot="1161631">
            <a:off x="4494246" y="510502"/>
            <a:ext cx="5535807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ZADANIE ZREALIZOWANE</a:t>
            </a:r>
            <a:endParaRPr lang="pl-P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" y="3257550"/>
            <a:ext cx="3505200" cy="26289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90" y="2057400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4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\\s200\WIT\zdjęcia na sesję\ZSE Wodzisław elektryka\w czasie remontu\SDC12513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0501" y="1497330"/>
            <a:ext cx="2964180" cy="23622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 descr="\\s200\WIT\zdjęcia na sesję\ZSE Wodzisław elektryka\po remoncie\SDC12805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52800" y="2133600"/>
            <a:ext cx="5646420" cy="457485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Prostokąt 4"/>
          <p:cNvSpPr/>
          <p:nvPr/>
        </p:nvSpPr>
        <p:spPr>
          <a:xfrm>
            <a:off x="160020" y="228600"/>
            <a:ext cx="8839200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Modernizacja instalacji elektrycznej w budynku Zespołu Szkół Ekonomicznych w Wodzisławiu Śl.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2015 - 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2018 </a:t>
            </a: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r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 </a:t>
            </a:r>
            <a:r>
              <a:rPr lang="pl-PL" sz="20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REALIZACJA ETAPOWA</a:t>
            </a:r>
            <a:endParaRPr lang="pl-PL" sz="20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6" name="Pięciokąt 5"/>
          <p:cNvSpPr/>
          <p:nvPr/>
        </p:nvSpPr>
        <p:spPr>
          <a:xfrm flipH="1">
            <a:off x="3352800" y="1512570"/>
            <a:ext cx="304800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PRZED REMONTEM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Pięciokąt 6"/>
          <p:cNvSpPr/>
          <p:nvPr/>
        </p:nvSpPr>
        <p:spPr>
          <a:xfrm>
            <a:off x="205741" y="4088130"/>
            <a:ext cx="294894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05741" y="4800600"/>
            <a:ext cx="2994661" cy="1907855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54013" indent="-261938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pl-PL" sz="2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rok 2015 wykonanie dokumentacji projektowej oraz realizacja etapu 1,</a:t>
            </a:r>
          </a:p>
          <a:p>
            <a:pPr marL="354013" indent="-261938"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pl-PL" sz="2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do 31.08.2016 r. zakończono etap 2 i 6.</a:t>
            </a:r>
            <a:endParaRPr lang="pl-PL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2723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\\s200\WIT\zdjęcia na sesję\ZSP Pszów elektryka\SDC12620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29000" y="2209800"/>
            <a:ext cx="5486400" cy="44196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Obraz 4" descr="\\s200\WIT\zdjęcia na sesję\ZSP Pszów elektryka\SDC12610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0020" y="1520190"/>
            <a:ext cx="3048000" cy="236220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Prostokąt 6"/>
          <p:cNvSpPr/>
          <p:nvPr/>
        </p:nvSpPr>
        <p:spPr>
          <a:xfrm>
            <a:off x="160020" y="228600"/>
            <a:ext cx="8839200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Remont instalacji elektrycznej 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/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</a:t>
            </a: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Zespole Szkół Ponadgimnazjalnych w Pszowie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2015 – 2016 r. </a:t>
            </a:r>
          </a:p>
        </p:txBody>
      </p:sp>
      <p:sp>
        <p:nvSpPr>
          <p:cNvPr id="8" name="Pięciokąt 7"/>
          <p:cNvSpPr/>
          <p:nvPr/>
        </p:nvSpPr>
        <p:spPr>
          <a:xfrm flipH="1">
            <a:off x="3429000" y="1546860"/>
            <a:ext cx="320040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PRZED REMONTEM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Pięciokąt 8"/>
          <p:cNvSpPr/>
          <p:nvPr/>
        </p:nvSpPr>
        <p:spPr>
          <a:xfrm>
            <a:off x="388620" y="4030980"/>
            <a:ext cx="281940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 rot="1161631">
            <a:off x="4494246" y="510502"/>
            <a:ext cx="5535807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ZADANIE ZREALIZOWANE</a:t>
            </a:r>
            <a:endParaRPr lang="pl-P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749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\\s200\WIT\zdjęcia na sesję\Rydułtowy ul. Skalna ogrodzenie\przed remontem ogrodzenia\SDC12154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0500" y="1524000"/>
            <a:ext cx="3200400" cy="22860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Obraz 7" descr="\\s200\WIT\zdjęcia na sesję\Rydułtowy ul. Skalna ogrodzenie\po remoncie\SDC12691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688080" y="2971800"/>
            <a:ext cx="5265420" cy="365696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Prostokąt 4"/>
          <p:cNvSpPr/>
          <p:nvPr/>
        </p:nvSpPr>
        <p:spPr>
          <a:xfrm>
            <a:off x="152400" y="152400"/>
            <a:ext cx="8839200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Remont ogrodzenia terenu 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/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Liceum </a:t>
            </a: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Ogólnokształcącego w Rydułtowach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2016 r.</a:t>
            </a:r>
          </a:p>
        </p:txBody>
      </p:sp>
      <p:sp>
        <p:nvSpPr>
          <p:cNvPr id="6" name="Pięciokąt 5"/>
          <p:cNvSpPr/>
          <p:nvPr/>
        </p:nvSpPr>
        <p:spPr>
          <a:xfrm flipH="1">
            <a:off x="3688080" y="1584960"/>
            <a:ext cx="290703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PRZED REMONTEM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Pięciokąt 8"/>
          <p:cNvSpPr/>
          <p:nvPr/>
        </p:nvSpPr>
        <p:spPr>
          <a:xfrm>
            <a:off x="190500" y="4038600"/>
            <a:ext cx="320040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 rot="1161631">
            <a:off x="4494246" y="510502"/>
            <a:ext cx="5535807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ZADANIE ZREALIZOWANE</a:t>
            </a:r>
            <a:endParaRPr lang="pl-P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66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piorz.SWD\Desktop\Agnieszka\Sesje oświatowe\Sesja 2016\zdjęcia na sesję\PCKU - boisko\przed\SDC12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526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60020" y="217170"/>
            <a:ext cx="8839200" cy="1384995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Wykonanie boiska sportowego 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/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przy Powiatowym Centrum Kształcenia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Zawodowego i Ustawicznego </a:t>
            </a: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Wodzisławiu 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Śląskim</a:t>
            </a:r>
            <a:endParaRPr lang="pl-PL" sz="2000" b="1" kern="0" dirty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defRPr/>
            </a:pPr>
            <a:r>
              <a:rPr lang="pl-PL" sz="2000" b="1" kern="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Termin realizacji: 2016 r.</a:t>
            </a:r>
          </a:p>
        </p:txBody>
      </p:sp>
      <p:sp>
        <p:nvSpPr>
          <p:cNvPr id="6" name="Pięciokąt 5"/>
          <p:cNvSpPr/>
          <p:nvPr/>
        </p:nvSpPr>
        <p:spPr>
          <a:xfrm flipH="1">
            <a:off x="3688080" y="1752600"/>
            <a:ext cx="2907030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PRZED REMONTEM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Pięciokąt 6"/>
          <p:cNvSpPr/>
          <p:nvPr/>
        </p:nvSpPr>
        <p:spPr>
          <a:xfrm flipH="1">
            <a:off x="3555234" y="6206025"/>
            <a:ext cx="2564634" cy="4572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 REMONCIE</a:t>
            </a:r>
            <a:endParaRPr lang="pl-PL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>
          <a:xfrm>
            <a:off x="3555234" y="2345473"/>
            <a:ext cx="5443985" cy="370099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3" y="4282440"/>
            <a:ext cx="3182867" cy="238078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 rot="1161631">
            <a:off x="4494246" y="510502"/>
            <a:ext cx="5535807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ZADANIE ZREALIZOWANE</a:t>
            </a:r>
            <a:endParaRPr lang="pl-P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26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414224"/>
            <a:ext cx="8382000" cy="117570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TECHNIKA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2266 uczniów </a:t>
            </a:r>
            <a:r>
              <a:rPr lang="pl-PL" sz="3200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(49,49%)</a:t>
            </a:r>
            <a:endParaRPr lang="pl-PL" sz="3200" b="1" kern="0" spc="600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258642"/>
              </p:ext>
            </p:extLst>
          </p:nvPr>
        </p:nvGraphicFramePr>
        <p:xfrm>
          <a:off x="457200" y="1905000"/>
          <a:ext cx="8305799" cy="3867267"/>
        </p:xfrm>
        <a:graphic>
          <a:graphicData uri="http://schemas.openxmlformats.org/drawingml/2006/table">
            <a:tbl>
              <a:tblPr firstRow="1" firstCol="1" bandRow="1"/>
              <a:tblGrid>
                <a:gridCol w="1964676"/>
                <a:gridCol w="1070497"/>
                <a:gridCol w="1159914"/>
                <a:gridCol w="1963419"/>
                <a:gridCol w="969745"/>
                <a:gridCol w="1177548"/>
              </a:tblGrid>
              <a:tr h="226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pl-PL" sz="1400" dirty="0">
                        <a:effectLst/>
                        <a:latin typeface="Times New Roman"/>
                      </a:endParaRPr>
                    </a:p>
                  </a:txBody>
                  <a:tcPr marL="23258" marR="232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2015/2016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31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Nr 2 w ZSE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Wodzisławiu Śl.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692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Nr 2 w ZSE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Wodzisławiu Śl.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651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Nr 3 im. rtm. Witolda Pileckiego w ZST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Wodzisławiu Śl.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766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Technikum Nr 3 im. rtm. Witolda Pileckiego w ZST </a:t>
                      </a:r>
                      <a:endParaRPr kumimoji="0" lang="pl-PL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Wodzisławiu Śl.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791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8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Nr 1 im. Piastów Śląskich w ZSZ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Wodzisławiu Śl.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552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Technikum Nr 1 im. Piastów Śląskich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</a:t>
                      </a:r>
                      <a:r>
                        <a:rPr kumimoji="0" lang="pl-PL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PCKZiU</a:t>
                      </a: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endParaRPr kumimoji="0" lang="pl-PL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Wodzisławiu Śl. 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457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ZSP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Nr 2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Rydułtowach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203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ZSP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Nr 2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Rydułtowach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253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</a:t>
                      </a:r>
                      <a:r>
                        <a:rPr lang="pl-PL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ZSP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Pszowie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Technikum w ZSP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Pszowie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76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8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RAZEM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2266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2228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78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6139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4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01553" y="260648"/>
            <a:ext cx="8496944" cy="3131840"/>
          </a:xfrm>
          <a:prstGeom prst="roundRect">
            <a:avLst>
              <a:gd name="adj" fmla="val 3388"/>
            </a:avLst>
          </a:prstGeom>
          <a:solidFill>
            <a:srgbClr val="3C536F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600" b="1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20606" y="703183"/>
            <a:ext cx="805883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48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PLANY REMONTOWE </a:t>
            </a:r>
            <a:br>
              <a:rPr lang="pl-PL" sz="48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</a:br>
            <a:r>
              <a:rPr lang="pl-PL" sz="48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i INWESTYCYJNE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4400" b="1" dirty="0" smtClean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na rok 2016 i lata następne</a:t>
            </a:r>
          </a:p>
        </p:txBody>
      </p:sp>
    </p:spTree>
    <p:extLst>
      <p:ext uri="{BB962C8B-B14F-4D97-AF65-F5344CB8AC3E}">
        <p14:creationId xmlns:p14="http://schemas.microsoft.com/office/powerpoint/2010/main" val="26039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60020" y="228600"/>
            <a:ext cx="8839200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Zespół Placówek Szkolno-Wychowawczo-Rewalidacyjnych 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Wodzisławiu Śląskim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90500" y="1219200"/>
            <a:ext cx="88087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000" b="1" dirty="0" smtClean="0">
                <a:latin typeface="Century Gothic" panose="020B0502020202020204" pitchFamily="34" charset="0"/>
              </a:rPr>
              <a:t>Przebudowa i modernizacja ZPSWR w Wodzisławiu Śląskim – poprawa warunków rehabilitacji dzieci i młodzieży niepełnosprawnej: </a:t>
            </a:r>
          </a:p>
          <a:p>
            <a:pPr marL="1257300" indent="-811213"/>
            <a:r>
              <a:rPr lang="pl-PL" sz="2000" dirty="0" smtClean="0">
                <a:latin typeface="Century Gothic" panose="020B0502020202020204" pitchFamily="34" charset="0"/>
              </a:rPr>
              <a:t>cz. 1 - przebudowa sali gimnastycznej wraz z zapleczem </a:t>
            </a:r>
            <a:r>
              <a:rPr lang="pl-PL" sz="2000" dirty="0" err="1" smtClean="0">
                <a:latin typeface="Century Gothic" panose="020B0502020202020204" pitchFamily="34" charset="0"/>
              </a:rPr>
              <a:t>sanitarno</a:t>
            </a:r>
            <a:r>
              <a:rPr lang="pl-PL" sz="2000" dirty="0" smtClean="0">
                <a:latin typeface="Century Gothic" panose="020B0502020202020204" pitchFamily="34" charset="0"/>
              </a:rPr>
              <a:t> – szatniowym (termin realizacji: 2017 r.),</a:t>
            </a:r>
          </a:p>
          <a:p>
            <a:pPr marL="1257300" indent="-811213"/>
            <a:r>
              <a:rPr lang="pl-PL" sz="2000" dirty="0" smtClean="0">
                <a:latin typeface="Century Gothic" panose="020B0502020202020204" pitchFamily="34" charset="0"/>
              </a:rPr>
              <a:t>cz. 2 - </a:t>
            </a:r>
            <a:r>
              <a:rPr lang="pl-PL" sz="2000" dirty="0">
                <a:latin typeface="Century Gothic" panose="020B0502020202020204" pitchFamily="34" charset="0"/>
              </a:rPr>
              <a:t>Przystosowanie budynku ZPSWR </a:t>
            </a:r>
            <a:r>
              <a:rPr lang="pl-PL" sz="2000" dirty="0" smtClean="0">
                <a:latin typeface="Century Gothic" panose="020B0502020202020204" pitchFamily="34" charset="0"/>
              </a:rPr>
              <a:t>do </a:t>
            </a:r>
            <a:r>
              <a:rPr lang="pl-PL" sz="2000" dirty="0">
                <a:latin typeface="Century Gothic" panose="020B0502020202020204" pitchFamily="34" charset="0"/>
              </a:rPr>
              <a:t>obowiązujących wymagań </a:t>
            </a:r>
            <a:r>
              <a:rPr lang="pl-PL" sz="2000" dirty="0" smtClean="0">
                <a:latin typeface="Century Gothic" panose="020B0502020202020204" pitchFamily="34" charset="0"/>
              </a:rPr>
              <a:t>przeciwpożarowych (termin realizacji: 2016 – 2017 r.)</a:t>
            </a:r>
          </a:p>
          <a:p>
            <a:pPr marL="1257300" indent="-811213"/>
            <a:endParaRPr lang="pl-PL" sz="2000" dirty="0" smtClean="0">
              <a:latin typeface="Century Gothic" panose="020B0502020202020204" pitchFamily="34" charset="0"/>
            </a:endParaRPr>
          </a:p>
          <a:p>
            <a:pPr marL="446088" indent="-446088"/>
            <a:r>
              <a:rPr lang="pl-PL" sz="2000" dirty="0" smtClean="0">
                <a:latin typeface="Century Gothic" panose="020B0502020202020204" pitchFamily="34" charset="0"/>
              </a:rPr>
              <a:t>2.    </a:t>
            </a:r>
            <a:r>
              <a:rPr lang="pl-PL" sz="2000" b="1" dirty="0" smtClean="0">
                <a:latin typeface="Century Gothic" panose="020B0502020202020204" pitchFamily="34" charset="0"/>
              </a:rPr>
              <a:t>Termomodernizacja ZPSWR w Wodzisławiu Śląskim </a:t>
            </a:r>
            <a:br>
              <a:rPr lang="pl-PL" sz="2000" b="1" dirty="0" smtClean="0">
                <a:latin typeface="Century Gothic" panose="020B0502020202020204" pitchFamily="34" charset="0"/>
              </a:rPr>
            </a:br>
            <a:r>
              <a:rPr lang="pl-PL" sz="2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(zakres prac w roku 2016 obejmuje wykonanie dokumentacji    projektowej, audytu energetycznego oraz wniosku </a:t>
            </a:r>
            <a:br>
              <a:rPr lang="pl-PL" sz="2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pl-PL" sz="2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o dofinansowanie z </a:t>
            </a:r>
            <a:r>
              <a:rPr lang="pl-PL" sz="20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WFOŚiGW</a:t>
            </a:r>
            <a:r>
              <a:rPr lang="pl-PL" sz="2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lang="pl-PL" sz="2000" b="1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l-PL" sz="2000" dirty="0">
              <a:latin typeface="Century Gothic" panose="020B0502020202020204" pitchFamily="34" charset="0"/>
            </a:endParaRPr>
          </a:p>
          <a:p>
            <a:pPr marL="1257300" indent="-811213"/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7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60020" y="228600"/>
            <a:ext cx="8839200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Zespół Szkół Ponadgimnazjalnych w Pszowie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12420" y="838200"/>
            <a:ext cx="880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entury Gothic" panose="020B0502020202020204" pitchFamily="34" charset="0"/>
              </a:rPr>
              <a:t>Remont więźby dachowej w ZS w Pszowie – budynek główny: </a:t>
            </a:r>
          </a:p>
          <a:p>
            <a:r>
              <a:rPr lang="pl-PL" sz="2000" dirty="0" smtClean="0">
                <a:latin typeface="Century Gothic" panose="020B0502020202020204" pitchFamily="34" charset="0"/>
              </a:rPr>
              <a:t>Zakres prac w roku 2016 obejmuje wykonanie dokumentacji projektowej.</a:t>
            </a:r>
            <a:endParaRPr lang="pl-PL" sz="2000" dirty="0">
              <a:latin typeface="Century Gothic" panose="020B0502020202020204" pitchFamily="34" charset="0"/>
            </a:endParaRPr>
          </a:p>
          <a:p>
            <a:pPr marL="1257300" indent="-811213"/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05740" y="2168753"/>
            <a:ext cx="8839200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Liceum Ogólnokształcące im. Noblistów Polskich w Rydułtowach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12420" y="27432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entury Gothic" panose="020B0502020202020204" pitchFamily="34" charset="0"/>
              </a:rPr>
              <a:t>Remont łazienek w Liceum </a:t>
            </a:r>
            <a:r>
              <a:rPr lang="pl-PL" sz="2000" b="1" dirty="0" smtClean="0">
                <a:latin typeface="Century Gothic" panose="020B0502020202020204" pitchFamily="34" charset="0"/>
              </a:rPr>
              <a:t>Ogólnokształcącym </a:t>
            </a:r>
            <a:r>
              <a:rPr lang="pl-PL" sz="2000" b="1" dirty="0">
                <a:latin typeface="Century Gothic" panose="020B0502020202020204" pitchFamily="34" charset="0"/>
              </a:rPr>
              <a:t>w </a:t>
            </a:r>
            <a:r>
              <a:rPr lang="pl-PL" sz="2000" b="1" dirty="0" smtClean="0">
                <a:latin typeface="Century Gothic" panose="020B0502020202020204" pitchFamily="34" charset="0"/>
              </a:rPr>
              <a:t>Rydułtowach: </a:t>
            </a:r>
          </a:p>
          <a:p>
            <a:r>
              <a:rPr lang="pl-PL" sz="2000" dirty="0" smtClean="0">
                <a:latin typeface="Century Gothic" panose="020B0502020202020204" pitchFamily="34" charset="0"/>
              </a:rPr>
              <a:t>Zakres prac w roku 2016 obejmuje wykonanie dokumentacji projektowej.</a:t>
            </a:r>
            <a:endParaRPr lang="pl-PL" sz="2000" dirty="0">
              <a:latin typeface="Century Gothic" panose="020B0502020202020204" pitchFamily="34" charset="0"/>
            </a:endParaRPr>
          </a:p>
          <a:p>
            <a:pPr marL="1257300" indent="-811213"/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0020" y="4067562"/>
            <a:ext cx="8839200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err="1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PCKZiU</a:t>
            </a: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w Wodzisławiu Śląskim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12420" y="4572000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entury Gothic" panose="020B0502020202020204" pitchFamily="34" charset="0"/>
              </a:rPr>
              <a:t>Wymiana instalacji elektrycznej, oświetleniowej i technicznej budynku </a:t>
            </a:r>
            <a:r>
              <a:rPr lang="pl-PL" sz="2000" b="1" dirty="0" err="1" smtClean="0">
                <a:latin typeface="Century Gothic" panose="020B0502020202020204" pitchFamily="34" charset="0"/>
              </a:rPr>
              <a:t>PCKZiU</a:t>
            </a:r>
            <a:r>
              <a:rPr lang="pl-PL" sz="2000" b="1" dirty="0" smtClean="0">
                <a:latin typeface="Century Gothic" panose="020B0502020202020204" pitchFamily="34" charset="0"/>
              </a:rPr>
              <a:t> w Wodzisławiu Śl.: </a:t>
            </a:r>
          </a:p>
          <a:p>
            <a:r>
              <a:rPr lang="pl-PL" sz="2000" dirty="0" smtClean="0">
                <a:latin typeface="Century Gothic" panose="020B0502020202020204" pitchFamily="34" charset="0"/>
              </a:rPr>
              <a:t>Zakres prac w roku 2016 obejmuje wykonanie dokumentacji projektowej.</a:t>
            </a:r>
            <a:endParaRPr lang="pl-PL" sz="2000" dirty="0">
              <a:latin typeface="Century Gothic" panose="020B0502020202020204" pitchFamily="34" charset="0"/>
            </a:endParaRPr>
          </a:p>
          <a:p>
            <a:pPr marL="1257300" indent="-811213"/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59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60020" y="228600"/>
            <a:ext cx="8839200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Powiatowe Centrum Kształcenia Zawodowego i Ustawicznego</a:t>
            </a:r>
            <a:b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pl-PL" sz="2000" b="1" kern="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w Wodzisławiu Śląskim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90500" y="1219200"/>
            <a:ext cx="880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Century Gothic" panose="020B0502020202020204" pitchFamily="34" charset="0"/>
              </a:rPr>
              <a:t>Koncepcja zagospodarowania terenu przy boisku wielofunkcyjnym zlokalizowanym przy budynku ZSZ w Wodzisławiu Śląskim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" t="3692"/>
          <a:stretch/>
        </p:blipFill>
        <p:spPr>
          <a:xfrm rot="5400000">
            <a:off x="1183122" y="1327668"/>
            <a:ext cx="4305066" cy="60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6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5410200" cy="304053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40" y="1592732"/>
            <a:ext cx="3119812" cy="1752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81400"/>
            <a:ext cx="5334000" cy="299645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581399"/>
            <a:ext cx="3200401" cy="1797873"/>
          </a:xfrm>
          <a:prstGeom prst="rect">
            <a:avLst/>
          </a:prstGeom>
        </p:spPr>
      </p:pic>
      <p:sp>
        <p:nvSpPr>
          <p:cNvPr id="6" name="Pięciokąt 5"/>
          <p:cNvSpPr/>
          <p:nvPr/>
        </p:nvSpPr>
        <p:spPr>
          <a:xfrm flipH="1">
            <a:off x="5850255" y="304800"/>
            <a:ext cx="3108382" cy="457200"/>
          </a:xfrm>
          <a:prstGeom prst="homePlate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WIZUALIZACJE</a:t>
            </a:r>
            <a:endParaRPr lang="pl-PL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27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179388" y="115888"/>
            <a:ext cx="8785225" cy="6553200"/>
          </a:xfrm>
          <a:prstGeom prst="roundRect">
            <a:avLst>
              <a:gd name="adj" fmla="val 47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01552" y="457200"/>
            <a:ext cx="8496944" cy="1981200"/>
          </a:xfrm>
          <a:prstGeom prst="roundRect">
            <a:avLst>
              <a:gd name="adj" fmla="val 3388"/>
            </a:avLst>
          </a:prstGeom>
          <a:solidFill>
            <a:srgbClr val="3C536F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3600" b="1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13273" y="1032301"/>
            <a:ext cx="80588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4800" b="1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anose="020B0502020202020204" pitchFamily="34" charset="0"/>
              </a:rPr>
              <a:t>Reforma edukacji </a:t>
            </a:r>
          </a:p>
        </p:txBody>
      </p:sp>
      <p:pic>
        <p:nvPicPr>
          <p:cNvPr id="4098" name="Picture 2" descr="Znalezione obrazy dla zapytania prawo o&amp;sacute;wiato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60224"/>
            <a:ext cx="6266148" cy="42088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705600" y="3423532"/>
            <a:ext cx="174278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9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882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8661" r="14074" b="7164"/>
          <a:stretch/>
        </p:blipFill>
        <p:spPr>
          <a:xfrm>
            <a:off x="457200" y="1428043"/>
            <a:ext cx="8396605" cy="51815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953818" y="74248"/>
            <a:ext cx="281359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Najbliższe zmiany </a:t>
            </a:r>
          </a:p>
          <a:p>
            <a:pPr algn="ctr"/>
            <a:r>
              <a:rPr lang="pl-PL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2017/2018</a:t>
            </a:r>
            <a:endParaRPr lang="pl-PL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500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013480" y="3238499"/>
            <a:ext cx="6931025" cy="838201"/>
          </a:xfrm>
          <a:prstGeom prst="rect">
            <a:avLst/>
          </a:prstGeom>
          <a:solidFill>
            <a:srgbClr val="3C536F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3954" name="Tytuł 1"/>
          <p:cNvSpPr>
            <a:spLocks noGrp="1"/>
          </p:cNvSpPr>
          <p:nvPr>
            <p:ph type="ctrTitle"/>
          </p:nvPr>
        </p:nvSpPr>
        <p:spPr>
          <a:xfrm>
            <a:off x="2117461" y="3238498"/>
            <a:ext cx="6723062" cy="838202"/>
          </a:xfrm>
        </p:spPr>
        <p:txBody>
          <a:bodyPr/>
          <a:lstStyle/>
          <a:p>
            <a:pPr algn="r" eaLnBrk="1" hangingPunct="1"/>
            <a:r>
              <a:rPr lang="pl-PL" altLang="pl-PL" sz="40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DZIĘKUJĘ </a:t>
            </a:r>
            <a:r>
              <a:rPr lang="pl-PL" altLang="pl-PL" sz="40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9933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ZA UWAGĘ</a:t>
            </a:r>
            <a:endParaRPr lang="pl-PL" altLang="pl-PL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99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3956" name="Podtytuł 2"/>
          <p:cNvSpPr txBox="1">
            <a:spLocks/>
          </p:cNvSpPr>
          <p:nvPr/>
        </p:nvSpPr>
        <p:spPr bwMode="auto">
          <a:xfrm>
            <a:off x="6434138" y="6235700"/>
            <a:ext cx="26289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l-PL" altLang="pl-PL" sz="2000" dirty="0">
                <a:solidFill>
                  <a:srgbClr val="898989"/>
                </a:solidFill>
              </a:rPr>
              <a:t>PAŹDZIERNIK </a:t>
            </a:r>
            <a:r>
              <a:rPr lang="pl-PL" altLang="pl-PL" sz="2000" dirty="0" smtClean="0">
                <a:solidFill>
                  <a:srgbClr val="898989"/>
                </a:solidFill>
              </a:rPr>
              <a:t>2016</a:t>
            </a:r>
            <a:endParaRPr lang="pl-PL" altLang="pl-PL" sz="2000" dirty="0">
              <a:solidFill>
                <a:srgbClr val="898989"/>
              </a:solidFill>
            </a:endParaRPr>
          </a:p>
        </p:txBody>
      </p:sp>
      <p:cxnSp>
        <p:nvCxnSpPr>
          <p:cNvPr id="13" name="Łącznik prostoliniowy 12"/>
          <p:cNvCxnSpPr/>
          <p:nvPr/>
        </p:nvCxnSpPr>
        <p:spPr>
          <a:xfrm flipV="1">
            <a:off x="1979613" y="6235700"/>
            <a:ext cx="6931025" cy="0"/>
          </a:xfrm>
          <a:prstGeom prst="line">
            <a:avLst/>
          </a:prstGeom>
          <a:ln>
            <a:solidFill>
              <a:srgbClr val="FF993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68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304800"/>
            <a:ext cx="8382000" cy="1668149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ZASADNICZE SZKOŁY ZAWODOWE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837 uczniów </a:t>
            </a:r>
            <a:r>
              <a:rPr lang="pl-PL" sz="3200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(18,28%)</a:t>
            </a:r>
            <a:endParaRPr lang="pl-PL" sz="2000" b="1" kern="0" spc="600" dirty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631268"/>
              </p:ext>
            </p:extLst>
          </p:nvPr>
        </p:nvGraphicFramePr>
        <p:xfrm>
          <a:off x="381001" y="2211972"/>
          <a:ext cx="8381999" cy="4499055"/>
        </p:xfrm>
        <a:graphic>
          <a:graphicData uri="http://schemas.openxmlformats.org/drawingml/2006/table">
            <a:tbl>
              <a:tblPr firstRow="1" firstCol="1" bandRow="1"/>
              <a:tblGrid>
                <a:gridCol w="2474685"/>
                <a:gridCol w="878114"/>
                <a:gridCol w="838200"/>
                <a:gridCol w="2590800"/>
                <a:gridCol w="762000"/>
                <a:gridCol w="838200"/>
              </a:tblGrid>
              <a:tr h="255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pl-PL" sz="1400" dirty="0">
                        <a:effectLst/>
                        <a:latin typeface="Times New Roman"/>
                      </a:endParaRPr>
                    </a:p>
                  </a:txBody>
                  <a:tcPr marL="23258" marR="232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2015/2016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600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5415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Zasadnicza Szkoła Zawodowa </a:t>
                      </a:r>
                      <a:b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Nr 1 w ZSE w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Wodzisławiu Śl.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Nr 1 w ZSE w Wodzisławiu Śl.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4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Zasadnicza Szkoła Zawodowa </a:t>
                      </a:r>
                      <a:b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Nr</a:t>
                      </a:r>
                      <a:r>
                        <a:rPr lang="pl-PL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2 im. rtm. Witolda Pileckiego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ZST w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Wodzisławiu Śl.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Nr 2 im. rtm. Witolda Pileckiego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ZST w Wodzisławiu Śl.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4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Zasadnicza Szkoła Zawodowa </a:t>
                      </a:r>
                      <a:b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Nr 3 im. Piastów Śląskich w ZSZ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Wodzisławiu Śl.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113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Nr 3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im. Piastów Śląskich </a:t>
                      </a:r>
                      <a:b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pl-PL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PCKZiU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pl-PL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Wodzisławiu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Śl. 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4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Zasadnicza Szkoła Zawodowa </a:t>
                      </a:r>
                      <a:b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ZSP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Nr 2 </a:t>
                      </a: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Rydułtowach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111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w ZSP Nr 2 w Rydułtowach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108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1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ZSP w Radlinie</a:t>
                      </a:r>
                      <a:endParaRPr kumimoji="0" lang="pl-PL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212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Radlinie</a:t>
                      </a:r>
                      <a:endParaRPr kumimoji="0" lang="pl-PL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110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1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ZSP 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Pszowie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251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Zasadnicza Szkoła Zawodowa </a:t>
                      </a:r>
                      <a:b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</a:b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w ZSP w Pszowie</a:t>
                      </a:r>
                      <a:endParaRPr kumimoji="0" lang="pl-P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257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22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RAZEM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837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725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706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414224"/>
            <a:ext cx="8382000" cy="3428631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SZKOŁY ZAWODOWE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3103 </a:t>
            </a:r>
            <a:r>
              <a:rPr lang="pl-PL" b="1" kern="0" spc="600" dirty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uczniów </a:t>
            </a:r>
            <a:r>
              <a:rPr lang="pl-PL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(67,77%)</a:t>
            </a:r>
            <a:endParaRPr lang="pl-PL" b="1" kern="0" spc="600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8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technika </a:t>
            </a:r>
            <a:endParaRPr lang="pl-PL" sz="2800" b="1" kern="0" spc="600" dirty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800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- </a:t>
            </a:r>
            <a:r>
              <a:rPr lang="pl-PL" sz="28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2266 </a:t>
            </a:r>
            <a:r>
              <a:rPr lang="pl-PL" sz="2800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uczniów </a:t>
            </a:r>
            <a:r>
              <a:rPr lang="pl-PL" sz="28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(49,49%)</a:t>
            </a:r>
            <a:endParaRPr lang="pl-PL" sz="2800" b="1" kern="0" spc="600" dirty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2800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zasadnicze szkoły zawodowe - </a:t>
            </a:r>
            <a:r>
              <a:rPr lang="pl-PL" sz="28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837 </a:t>
            </a:r>
            <a:r>
              <a:rPr lang="pl-PL" sz="2800" b="1" kern="0" spc="600" dirty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uczniów </a:t>
            </a:r>
            <a:r>
              <a:rPr lang="pl-PL" sz="28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(18,28%) </a:t>
            </a:r>
            <a:endParaRPr lang="pl-PL" sz="2800" b="1" kern="0" spc="600" dirty="0">
              <a:ln w="1905"/>
              <a:solidFill>
                <a:srgbClr val="3C53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1121849" y="3657600"/>
            <a:ext cx="6943972" cy="3534873"/>
            <a:chOff x="482712" y="2980171"/>
            <a:chExt cx="8061460" cy="3996627"/>
          </a:xfrm>
        </p:grpSpPr>
        <p:pic>
          <p:nvPicPr>
            <p:cNvPr id="7" name="Picture 2" descr="https://lh3.googleusercontent.com/-Iz-8kd9idbU/Ux9YIHX8lSI/AAAAAAAAGe0/g-9mnsuFXLk/w759-h506-no/IMG_9610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6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77" r="41437"/>
            <a:stretch/>
          </p:blipFill>
          <p:spPr bwMode="auto">
            <a:xfrm>
              <a:off x="482712" y="3044683"/>
              <a:ext cx="3595025" cy="3789040"/>
            </a:xfrm>
            <a:prstGeom prst="rect">
              <a:avLst/>
            </a:prstGeom>
            <a:solidFill>
              <a:srgbClr val="FFFFFF"/>
            </a:solidFill>
            <a:effectLst>
              <a:softEdge rad="635000"/>
            </a:effectLst>
            <a:ex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0" t="314" r="33874" b="3909"/>
            <a:stretch/>
          </p:blipFill>
          <p:spPr bwMode="auto">
            <a:xfrm>
              <a:off x="2274508" y="3188699"/>
              <a:ext cx="3896224" cy="36450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EEECE1"/>
              </a:outerShdw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ipsa 8"/>
            <p:cNvSpPr/>
            <p:nvPr/>
          </p:nvSpPr>
          <p:spPr>
            <a:xfrm>
              <a:off x="3575620" y="2980171"/>
              <a:ext cx="4968552" cy="3996627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softEdge rad="635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7"/>
          <p:cNvSpPr txBox="1">
            <a:spLocks noChangeArrowheads="1"/>
          </p:cNvSpPr>
          <p:nvPr/>
        </p:nvSpPr>
        <p:spPr bwMode="auto">
          <a:xfrm>
            <a:off x="-23813" y="0"/>
            <a:ext cx="91440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pl-PL" altLang="pl-PL" sz="3600" b="1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1000" y="414224"/>
            <a:ext cx="8382000" cy="1175706"/>
          </a:xfrm>
          <a:prstGeom prst="rect">
            <a:avLst/>
          </a:prstGeom>
          <a:solidFill>
            <a:srgbClr val="FFFFFF"/>
          </a:solidFill>
          <a:ln w="28575">
            <a:solidFill>
              <a:srgbClr val="FF99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3C53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SZKOŁY ARTYSTYCZNE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969696"/>
              </a:buClr>
              <a:buSzPct val="90000"/>
              <a:buFont typeface="Wingdings" pitchFamily="2" charset="2"/>
              <a:buNone/>
              <a:defRPr/>
            </a:pPr>
            <a:r>
              <a:rPr lang="pl-PL" sz="3200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109 </a:t>
            </a:r>
            <a:r>
              <a:rPr lang="pl-PL" sz="3200" b="1" kern="0" spc="600" dirty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uczniów </a:t>
            </a:r>
            <a:r>
              <a:rPr lang="pl-PL" sz="3200" b="1" kern="0" spc="60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(2,38%)</a:t>
            </a:r>
            <a:endParaRPr lang="pl-PL" sz="3200" b="1" kern="0" spc="600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182820"/>
              </p:ext>
            </p:extLst>
          </p:nvPr>
        </p:nvGraphicFramePr>
        <p:xfrm>
          <a:off x="457200" y="1905000"/>
          <a:ext cx="8305799" cy="2108665"/>
        </p:xfrm>
        <a:graphic>
          <a:graphicData uri="http://schemas.openxmlformats.org/drawingml/2006/table">
            <a:tbl>
              <a:tblPr firstRow="1" firstCol="1" bandRow="1"/>
              <a:tblGrid>
                <a:gridCol w="1964676"/>
                <a:gridCol w="1070497"/>
                <a:gridCol w="1159914"/>
                <a:gridCol w="1963419"/>
                <a:gridCol w="969745"/>
                <a:gridCol w="1177548"/>
              </a:tblGrid>
              <a:tr h="226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pl-PL" sz="1400" dirty="0">
                        <a:effectLst/>
                        <a:latin typeface="Times New Roman"/>
                      </a:endParaRPr>
                    </a:p>
                  </a:txBody>
                  <a:tcPr marL="23258" marR="232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2015/2016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2016/2017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31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Nazwa </a:t>
                      </a:r>
                      <a:r>
                        <a:rPr lang="pl-PL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szkoły/placówki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uczniów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Liczba oddziałów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Liceum Plastyczne w ZSP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94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Liceum Plastyczne w ZSP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Ogólnokształcąca Szkoła Sztuk Pięknych w ZSP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Ogólnokształcąca Szkoła Sztuk Pięknych w ZSP w Wodzisławiu Śląskim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8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RAZEM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109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127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pl-PL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58" marR="232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1966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rstwy">
  <a:themeElements>
    <a:clrScheme name="Warstw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rstwy">
  <a:themeElements>
    <a:clrScheme name="1_Warstw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1_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Warstwy">
  <a:themeElements>
    <a:clrScheme name="Warstw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Warstwy">
  <a:themeElements>
    <a:clrScheme name="Warstw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Warstwy">
  <a:themeElements>
    <a:clrScheme name="Warstw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8705</TotalTime>
  <Words>2968</Words>
  <Application>Microsoft Office PowerPoint</Application>
  <PresentationFormat>Pokaz na ekranie (4:3)</PresentationFormat>
  <Paragraphs>1079</Paragraphs>
  <Slides>67</Slides>
  <Notes>18</Notes>
  <HiddenSlides>0</HiddenSlides>
  <MMClips>0</MMClips>
  <ScaleCrop>false</ScaleCrop>
  <HeadingPairs>
    <vt:vector size="6" baseType="variant">
      <vt:variant>
        <vt:lpstr>Motyw</vt:lpstr>
      </vt:variant>
      <vt:variant>
        <vt:i4>21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89" baseType="lpstr">
      <vt:lpstr>Warstwy</vt:lpstr>
      <vt:lpstr>1_Warstwy</vt:lpstr>
      <vt:lpstr>Motyw pakietu Office</vt:lpstr>
      <vt:lpstr>4_Warstwy</vt:lpstr>
      <vt:lpstr>Kąty</vt:lpstr>
      <vt:lpstr>5_Warstwy</vt:lpstr>
      <vt:lpstr>1_Kąty</vt:lpstr>
      <vt:lpstr>3_Kąty</vt:lpstr>
      <vt:lpstr>4_Kąty</vt:lpstr>
      <vt:lpstr>5_Kąty</vt:lpstr>
      <vt:lpstr>6_Kąty</vt:lpstr>
      <vt:lpstr>13_Kąty</vt:lpstr>
      <vt:lpstr>1_Motyw pakietu Office</vt:lpstr>
      <vt:lpstr>2_Motyw pakietu Office</vt:lpstr>
      <vt:lpstr>4_Motyw pakietu Office</vt:lpstr>
      <vt:lpstr>5_Motyw pakietu Office</vt:lpstr>
      <vt:lpstr>6_Motyw pakietu Office</vt:lpstr>
      <vt:lpstr>7_Motyw pakietu Office</vt:lpstr>
      <vt:lpstr>8_Motyw pakietu Office</vt:lpstr>
      <vt:lpstr>9_Motyw pakietu Office</vt:lpstr>
      <vt:lpstr>2_Warstwy</vt:lpstr>
      <vt:lpstr>Fotografia Photo Editor</vt:lpstr>
      <vt:lpstr>Realizacja  przez Powiat Wodzisławski zadań oświatowych  w roku szkolnym 2015/2016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Egzamin maturalny 2015/2016 w liczbach</vt:lpstr>
      <vt:lpstr>Prezentacja programu PowerPoint</vt:lpstr>
      <vt:lpstr>Procent zdawalności  w liceach ogólnokształcących</vt:lpstr>
      <vt:lpstr>Procent zdawalności w technikach</vt:lpstr>
      <vt:lpstr>Procent zdawalności  w liceum Plastycznym</vt:lpstr>
      <vt:lpstr>Procent zdawalności  w szkołach dla dorosłych</vt:lpstr>
      <vt:lpstr>Prezentacja programu PowerPoint</vt:lpstr>
      <vt:lpstr>Procent zdawalności egzaminów potwierdzających kwalifikacje W zawodzie w technikach </vt:lpstr>
      <vt:lpstr>Procent zdawalności egzaminów  potwierdzających kwalifikacje W zawodzie  w zasadniczych szkołach zawodowych</vt:lpstr>
      <vt:lpstr>Procent zdawalności egzaminów  potwierdzających kwalifikacje W zawodzie w szkole dla dorosłych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Lepiorz</dc:creator>
  <cp:lastModifiedBy>Agnieszka Lepiorz</cp:lastModifiedBy>
  <cp:revision>770</cp:revision>
  <cp:lastPrinted>2016-10-27T07:00:30Z</cp:lastPrinted>
  <dcterms:created xsi:type="dcterms:W3CDTF">1601-01-01T00:00:00Z</dcterms:created>
  <dcterms:modified xsi:type="dcterms:W3CDTF">2016-10-27T07:30:27Z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